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Tabelle1!$C$2</c:f>
              <c:strCache>
                <c:ptCount val="1"/>
                <c:pt idx="0">
                  <c:v> Geplantes Budget €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Tabelle1!$A$3:$A$19</c:f>
              <c:strCache>
                <c:ptCount val="17"/>
                <c:pt idx="0">
                  <c:v>Location</c:v>
                </c:pt>
                <c:pt idx="2">
                  <c:v>Catering</c:v>
                </c:pt>
                <c:pt idx="4">
                  <c:v>Musik/DJ</c:v>
                </c:pt>
                <c:pt idx="6">
                  <c:v>Dekoration</c:v>
                </c:pt>
                <c:pt idx="8">
                  <c:v>Einladungen</c:v>
                </c:pt>
                <c:pt idx="10">
                  <c:v>Technik</c:v>
                </c:pt>
                <c:pt idx="12">
                  <c:v>Fotograf</c:v>
                </c:pt>
                <c:pt idx="14">
                  <c:v>Sonstiges</c:v>
                </c:pt>
                <c:pt idx="16">
                  <c:v>Gesamt</c:v>
                </c:pt>
              </c:strCache>
            </c:strRef>
          </c:cat>
          <c:val>
            <c:numRef>
              <c:f>Tabelle1!$C$3:$C$19</c:f>
              <c:numCache>
                <c:formatCode>_("€"* #,##0.00_);_("€"* \(#,##0.00\);_("€"* "-"??_);_(@_)</c:formatCode>
                <c:ptCount val="17"/>
                <c:pt idx="0">
                  <c:v>1500</c:v>
                </c:pt>
                <c:pt idx="2">
                  <c:v>2000</c:v>
                </c:pt>
                <c:pt idx="4">
                  <c:v>800</c:v>
                </c:pt>
                <c:pt idx="6">
                  <c:v>400</c:v>
                </c:pt>
                <c:pt idx="8">
                  <c:v>150</c:v>
                </c:pt>
                <c:pt idx="10">
                  <c:v>300</c:v>
                </c:pt>
                <c:pt idx="12">
                  <c:v>500</c:v>
                </c:pt>
                <c:pt idx="14">
                  <c:v>350</c:v>
                </c:pt>
                <c:pt idx="16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0-4F8F-A316-C25EFBA7CFE0}"/>
            </c:ext>
          </c:extLst>
        </c:ser>
        <c:ser>
          <c:idx val="3"/>
          <c:order val="3"/>
          <c:tx>
            <c:strRef>
              <c:f>Tabelle1!$E$2</c:f>
              <c:strCache>
                <c:ptCount val="1"/>
                <c:pt idx="0">
                  <c:v>Tatsächliche kosten €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Tabelle1!$A$3:$A$19</c:f>
              <c:strCache>
                <c:ptCount val="17"/>
                <c:pt idx="0">
                  <c:v>Location</c:v>
                </c:pt>
                <c:pt idx="2">
                  <c:v>Catering</c:v>
                </c:pt>
                <c:pt idx="4">
                  <c:v>Musik/DJ</c:v>
                </c:pt>
                <c:pt idx="6">
                  <c:v>Dekoration</c:v>
                </c:pt>
                <c:pt idx="8">
                  <c:v>Einladungen</c:v>
                </c:pt>
                <c:pt idx="10">
                  <c:v>Technik</c:v>
                </c:pt>
                <c:pt idx="12">
                  <c:v>Fotograf</c:v>
                </c:pt>
                <c:pt idx="14">
                  <c:v>Sonstiges</c:v>
                </c:pt>
                <c:pt idx="16">
                  <c:v>Gesamt</c:v>
                </c:pt>
              </c:strCache>
            </c:strRef>
          </c:cat>
          <c:val>
            <c:numRef>
              <c:f>Tabelle1!$E$3:$E$19</c:f>
              <c:numCache>
                <c:formatCode>_("€"* #,##0.00_);_("€"* \(#,##0.00\);_("€"* "-"??_);_(@_)</c:formatCode>
                <c:ptCount val="17"/>
                <c:pt idx="0">
                  <c:v>1400</c:v>
                </c:pt>
                <c:pt idx="2">
                  <c:v>2100</c:v>
                </c:pt>
                <c:pt idx="4">
                  <c:v>750</c:v>
                </c:pt>
                <c:pt idx="6">
                  <c:v>380</c:v>
                </c:pt>
                <c:pt idx="8">
                  <c:v>120</c:v>
                </c:pt>
                <c:pt idx="10">
                  <c:v>320</c:v>
                </c:pt>
                <c:pt idx="12">
                  <c:v>480</c:v>
                </c:pt>
                <c:pt idx="14">
                  <c:v>300</c:v>
                </c:pt>
                <c:pt idx="16">
                  <c:v>5850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0-4F8F-A316-C25EFBA7CF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0171328"/>
        <c:axId val="5401719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Tabelle1!$B$2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Tabelle1!$A$3:$A$19</c15:sqref>
                        </c15:formulaRef>
                      </c:ext>
                    </c:extLst>
                    <c:strCache>
                      <c:ptCount val="17"/>
                      <c:pt idx="0">
                        <c:v>Location</c:v>
                      </c:pt>
                      <c:pt idx="2">
                        <c:v>Catering</c:v>
                      </c:pt>
                      <c:pt idx="4">
                        <c:v>Musik/DJ</c:v>
                      </c:pt>
                      <c:pt idx="6">
                        <c:v>Dekoration</c:v>
                      </c:pt>
                      <c:pt idx="8">
                        <c:v>Einladungen</c:v>
                      </c:pt>
                      <c:pt idx="10">
                        <c:v>Technik</c:v>
                      </c:pt>
                      <c:pt idx="12">
                        <c:v>Fotograf</c:v>
                      </c:pt>
                      <c:pt idx="14">
                        <c:v>Sonstiges</c:v>
                      </c:pt>
                      <c:pt idx="16">
                        <c:v>Gesamt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Tabelle1!$B$3:$B$19</c15:sqref>
                        </c15:formulaRef>
                      </c:ext>
                    </c:extLst>
                    <c:numCache>
                      <c:formatCode>General</c:formatCode>
                      <c:ptCount val="1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F40-4F8F-A316-C25EFBA7CFE0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Tabelle1!$A$3:$A$19</c15:sqref>
                        </c15:formulaRef>
                      </c:ext>
                    </c:extLst>
                    <c:strCache>
                      <c:ptCount val="17"/>
                      <c:pt idx="0">
                        <c:v>Location</c:v>
                      </c:pt>
                      <c:pt idx="2">
                        <c:v>Catering</c:v>
                      </c:pt>
                      <c:pt idx="4">
                        <c:v>Musik/DJ</c:v>
                      </c:pt>
                      <c:pt idx="6">
                        <c:v>Dekoration</c:v>
                      </c:pt>
                      <c:pt idx="8">
                        <c:v>Einladungen</c:v>
                      </c:pt>
                      <c:pt idx="10">
                        <c:v>Technik</c:v>
                      </c:pt>
                      <c:pt idx="12">
                        <c:v>Fotograf</c:v>
                      </c:pt>
                      <c:pt idx="14">
                        <c:v>Sonstiges</c:v>
                      </c:pt>
                      <c:pt idx="16">
                        <c:v>Gesamt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Tabelle1!$D$3:$D$19</c15:sqref>
                        </c15:formulaRef>
                      </c:ext>
                    </c:extLst>
                    <c:numCache>
                      <c:formatCode>General</c:formatCode>
                      <c:ptCount val="1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F40-4F8F-A316-C25EFBA7CFE0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Tabelle1!$A$3:$A$19</c15:sqref>
                        </c15:formulaRef>
                      </c:ext>
                    </c:extLst>
                    <c:strCache>
                      <c:ptCount val="17"/>
                      <c:pt idx="0">
                        <c:v>Location</c:v>
                      </c:pt>
                      <c:pt idx="2">
                        <c:v>Catering</c:v>
                      </c:pt>
                      <c:pt idx="4">
                        <c:v>Musik/DJ</c:v>
                      </c:pt>
                      <c:pt idx="6">
                        <c:v>Dekoration</c:v>
                      </c:pt>
                      <c:pt idx="8">
                        <c:v>Einladungen</c:v>
                      </c:pt>
                      <c:pt idx="10">
                        <c:v>Technik</c:v>
                      </c:pt>
                      <c:pt idx="12">
                        <c:v>Fotograf</c:v>
                      </c:pt>
                      <c:pt idx="14">
                        <c:v>Sonstiges</c:v>
                      </c:pt>
                      <c:pt idx="16">
                        <c:v>Gesamt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Tabelle1!$F$3:$F$19</c15:sqref>
                        </c15:formulaRef>
                      </c:ext>
                    </c:extLst>
                    <c:numCache>
                      <c:formatCode>General</c:formatCode>
                      <c:ptCount val="1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5F40-4F8F-A316-C25EFBA7CFE0}"/>
                  </c:ext>
                </c:extLst>
              </c15:ser>
            </c15:filteredBarSeries>
          </c:ext>
        </c:extLst>
      </c:barChart>
      <c:catAx>
        <c:axId val="54017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0171984"/>
        <c:crosses val="autoZero"/>
        <c:auto val="1"/>
        <c:lblAlgn val="ctr"/>
        <c:lblOffset val="100"/>
        <c:noMultiLvlLbl val="0"/>
      </c:catAx>
      <c:valAx>
        <c:axId val="54017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€&quot;* #,##0.00_);_(&quot;€&quot;* \(#,##0.00\);_(&quot;€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0171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7D5D6A-0001-4A53-A690-034A0D7A0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083A4E-05E7-42E3-A4DF-8DD94B21E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437A10-2988-4067-AF8A-61B8400C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984095-9FA1-4CD5-85AB-0EB380213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680C13-96A5-40D9-848E-ECFA3790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201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854D71-0C46-49E8-A371-4E095DFB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96031E-9D07-4801-987D-CBE49A382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0C5BD4-9E84-4EC3-8B1A-0F21AC105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1A1E97-00C4-4A8B-9889-C7C39813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2FCE46-8887-45BB-A500-867F71DB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213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6D1C00-B65D-484F-946F-74B81BBC7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FCB200-65DE-46DE-842C-9991258D5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2C507C-FC0C-42BD-B74E-416FCC1A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3AC995-A27F-473B-AA59-FDF734B3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37C9AF-010D-47A5-8EE1-FB23B059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370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63FA5-CEB1-43C8-B095-3227282BD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A9C618-9ACD-45AF-965C-BDD32BC61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5BAD84-F660-49F2-949D-62E2BD3E4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C88034-FF90-4D41-AA07-6126E844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C66FF0-827C-4B10-90BF-3C17D6D8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07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EE02E-896D-4347-8FFB-6D9A7480E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F0BF99-096D-479D-9AE4-1F797232C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231E7A-5075-4B33-91E8-C94901783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0011E0-0779-43F8-931C-B91A34C2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9CB605-D7A8-4958-9443-DFEC2A84C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617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D1EFE7-FDFA-434B-AB66-BB42C97F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A0AC03-9C94-48CA-B1E2-BED5E1A7A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BE3536-6F6E-4DBF-B448-261F77279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552162-BD33-4288-8FAD-69A9F336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8CBF85-1A4F-4A55-BE46-A13FDE14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3E2B91-45AA-4793-B755-BA618DBF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771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1676B-98C8-4DBF-A355-8AC6AEA95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F1A97F-644C-446C-A89F-1EBC35EEC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130710-62C6-481B-96F3-A31302E5B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07AB637-AF8F-44EC-8B8F-AA3F23385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6CEAEFF-932A-47F9-809C-8D895B2FE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088E008-9A90-40F5-A0D9-0B98EB76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F1BEA7D-93CF-4B7E-A742-C4C760A1D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2A9CD76-A2C8-4379-B346-4D24B2D6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92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52BF8-6155-452B-8160-76F15E53E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CA8A96A-8EBF-4798-B776-1CE8D7829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16475F-21CE-48F7-B093-7E822B0E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FFC82D-526C-4A9E-BC38-D269A6B09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220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070459A-AC22-4C78-AEFF-691F65A0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B45C85-6977-48E8-921E-36B2B6508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7AEA8B-D928-48E7-9802-CBE24975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321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0DA1D4-ACA0-462B-845C-8DCD3A2C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4185BE-05A8-430E-89D4-B5FE195BC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B1E681-E323-46FA-998E-B956D4CFF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330B81-7D5B-42D9-B07B-66F0BD8A1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D2A598-47E8-4F68-A854-BCF67F5AD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9DC4B8-CE74-4093-AE84-9E85520A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74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3E4470-69B1-4E36-A047-2FEE93667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43BFFE-EA86-45A5-A5B8-B1DF2279A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8F7CB6-0EC4-428F-856E-3227D134C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E2227A-3002-45C2-AB04-B3E03346A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39B447-F174-4E15-BE7A-7D43EDCE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244F9F-3738-4D70-8F01-DDB44AD0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096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0810B4-0BEE-414A-9ADA-E46E43C99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932346-8490-4B98-890D-F896237E8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58C0C7-631D-4FAD-AE5B-59AE2B1AAC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4B3D3-0A4B-4C2C-9CEC-405BD1AE6F49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4DA81A-106E-4EED-8DE3-07D756F37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E65216-4871-4EE1-B097-A1F60850D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339D5-62E7-4781-91A3-89B906B67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777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9E71A-CDD7-4D44-ACC3-423C4A990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Excel </a:t>
            </a:r>
            <a:r>
              <a:rPr lang="de-AT" dirty="0" err="1"/>
              <a:t>Buchhalltung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4FA6D8D-EBFA-4100-8C98-90E7E7DC48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Beni</a:t>
            </a:r>
          </a:p>
        </p:txBody>
      </p:sp>
    </p:spTree>
    <p:extLst>
      <p:ext uri="{BB962C8B-B14F-4D97-AF65-F5344CB8AC3E}">
        <p14:creationId xmlns:p14="http://schemas.microsoft.com/office/powerpoint/2010/main" val="1514055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6A40F-6E5D-49F9-910A-D1052F5A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187F9858-4E17-456C-81C9-172B2BCD7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79851"/>
              </p:ext>
            </p:extLst>
          </p:nvPr>
        </p:nvGraphicFramePr>
        <p:xfrm>
          <a:off x="2836877" y="1757538"/>
          <a:ext cx="5384334" cy="4173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7389">
                  <a:extLst>
                    <a:ext uri="{9D8B030D-6E8A-4147-A177-3AD203B41FA5}">
                      <a16:colId xmlns:a16="http://schemas.microsoft.com/office/drawing/2014/main" val="2255747416"/>
                    </a:ext>
                  </a:extLst>
                </a:gridCol>
                <a:gridCol w="897389">
                  <a:extLst>
                    <a:ext uri="{9D8B030D-6E8A-4147-A177-3AD203B41FA5}">
                      <a16:colId xmlns:a16="http://schemas.microsoft.com/office/drawing/2014/main" val="3953796583"/>
                    </a:ext>
                  </a:extLst>
                </a:gridCol>
                <a:gridCol w="897389">
                  <a:extLst>
                    <a:ext uri="{9D8B030D-6E8A-4147-A177-3AD203B41FA5}">
                      <a16:colId xmlns:a16="http://schemas.microsoft.com/office/drawing/2014/main" val="4034202049"/>
                    </a:ext>
                  </a:extLst>
                </a:gridCol>
                <a:gridCol w="897389">
                  <a:extLst>
                    <a:ext uri="{9D8B030D-6E8A-4147-A177-3AD203B41FA5}">
                      <a16:colId xmlns:a16="http://schemas.microsoft.com/office/drawing/2014/main" val="2798262632"/>
                    </a:ext>
                  </a:extLst>
                </a:gridCol>
                <a:gridCol w="897389">
                  <a:extLst>
                    <a:ext uri="{9D8B030D-6E8A-4147-A177-3AD203B41FA5}">
                      <a16:colId xmlns:a16="http://schemas.microsoft.com/office/drawing/2014/main" val="43201814"/>
                    </a:ext>
                  </a:extLst>
                </a:gridCol>
                <a:gridCol w="897389">
                  <a:extLst>
                    <a:ext uri="{9D8B030D-6E8A-4147-A177-3AD203B41FA5}">
                      <a16:colId xmlns:a16="http://schemas.microsoft.com/office/drawing/2014/main" val="162056329"/>
                    </a:ext>
                  </a:extLst>
                </a:gridCol>
              </a:tblGrid>
              <a:tr h="371727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 Geplantes Budget € 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Tatsächliche kosten €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7596388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Location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1 500,00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1 400,00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7611475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0332786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Catering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2 000,00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2 100,00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93428687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8904671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Musik/DJ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800,00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750,00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30739152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61214478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Dekoration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400,00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380,00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3096921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1897999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Einladungen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150,00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120,00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4831162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1304221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Technik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300,00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320,00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04938932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9356286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Fotograf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500,00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480,00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2231340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1000851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Sonstiges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350,00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300,00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9369915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506883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Gesamt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6 000,00 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5 850,00 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9637413"/>
                  </a:ext>
                </a:extLst>
              </a:tr>
              <a:tr h="211208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6093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12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98C7C-C070-402C-BE5A-47D82DB4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9575DB7A-640A-46A2-B602-C3CC3242FC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6685823"/>
              </p:ext>
            </p:extLst>
          </p:nvPr>
        </p:nvGraphicFramePr>
        <p:xfrm>
          <a:off x="2591324" y="2001057"/>
          <a:ext cx="6150003" cy="38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6958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Breitbild</PresentationFormat>
  <Paragraphs>113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Excel Buchhalltung</vt:lpstr>
      <vt:lpstr>Tabelle</vt:lpstr>
      <vt:lpstr>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Buchhalltung</dc:title>
  <dc:creator>Benjamin EICHBERGER</dc:creator>
  <cp:lastModifiedBy>Benjamin EICHBERGER</cp:lastModifiedBy>
  <cp:revision>2</cp:revision>
  <dcterms:created xsi:type="dcterms:W3CDTF">2025-06-04T14:30:59Z</dcterms:created>
  <dcterms:modified xsi:type="dcterms:W3CDTF">2025-06-04T14:32:38Z</dcterms:modified>
</cp:coreProperties>
</file>