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eichben\Desktop\Eichberger_28.05.2025\Mappe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Geplante kosten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1">
                  <c:v>Raum mieten</c:v>
                </c:pt>
                <c:pt idx="3">
                  <c:v>Essen und Getränke</c:v>
                </c:pt>
                <c:pt idx="5">
                  <c:v>Dekoration </c:v>
                </c:pt>
                <c:pt idx="7">
                  <c:v>Unterhalltung</c:v>
                </c:pt>
                <c:pt idx="9">
                  <c:v>Sonstiges</c:v>
                </c:pt>
                <c:pt idx="11">
                  <c:v>Gesamt</c:v>
                </c:pt>
              </c:strCache>
            </c:strRef>
          </c:cat>
          <c:val>
            <c:numRef>
              <c:f>Tabelle1!$C$2:$C$13</c:f>
              <c:numCache>
                <c:formatCode>_("€"* #,##0.00_);_("€"* \(#,##0.00\);_("€"* "-"??_);_(@_)</c:formatCode>
                <c:ptCount val="12"/>
                <c:pt idx="1">
                  <c:v>200</c:v>
                </c:pt>
                <c:pt idx="3">
                  <c:v>150</c:v>
                </c:pt>
                <c:pt idx="5">
                  <c:v>50</c:v>
                </c:pt>
                <c:pt idx="7">
                  <c:v>100</c:v>
                </c:pt>
                <c:pt idx="9">
                  <c:v>30</c:v>
                </c:pt>
                <c:pt idx="11">
                  <c:v>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6-4FFA-B83F-999321D0C96D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Tatsächliche kosten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1">
                  <c:v>Raum mieten</c:v>
                </c:pt>
                <c:pt idx="3">
                  <c:v>Essen und Getränke</c:v>
                </c:pt>
                <c:pt idx="5">
                  <c:v>Dekoration </c:v>
                </c:pt>
                <c:pt idx="7">
                  <c:v>Unterhalltung</c:v>
                </c:pt>
                <c:pt idx="9">
                  <c:v>Sonstiges</c:v>
                </c:pt>
                <c:pt idx="11">
                  <c:v>Gesamt</c:v>
                </c:pt>
              </c:strCache>
            </c:strRef>
          </c:cat>
          <c:val>
            <c:numRef>
              <c:f>Tabelle1!$E$2:$E$13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1-1B56-4FFA-B83F-999321D0C96D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Tabelle1!$A$2:$A$13</c:f>
              <c:strCache>
                <c:ptCount val="12"/>
                <c:pt idx="1">
                  <c:v>Raum mieten</c:v>
                </c:pt>
                <c:pt idx="3">
                  <c:v>Essen und Getränke</c:v>
                </c:pt>
                <c:pt idx="5">
                  <c:v>Dekoration </c:v>
                </c:pt>
                <c:pt idx="7">
                  <c:v>Unterhalltung</c:v>
                </c:pt>
                <c:pt idx="9">
                  <c:v>Sonstiges</c:v>
                </c:pt>
                <c:pt idx="11">
                  <c:v>Gesamt</c:v>
                </c:pt>
              </c:strCache>
            </c:strRef>
          </c:cat>
          <c:val>
            <c:numRef>
              <c:f>Tabelle1!$F$2:$F$13</c:f>
              <c:numCache>
                <c:formatCode>_("€"* #,##0.00_);_("€"* \(#,##0.00\);_("€"* "-"??_);_(@_)</c:formatCode>
                <c:ptCount val="12"/>
                <c:pt idx="1">
                  <c:v>210</c:v>
                </c:pt>
                <c:pt idx="3">
                  <c:v>140</c:v>
                </c:pt>
                <c:pt idx="5">
                  <c:v>55</c:v>
                </c:pt>
                <c:pt idx="7">
                  <c:v>95</c:v>
                </c:pt>
                <c:pt idx="9">
                  <c:v>40</c:v>
                </c:pt>
                <c:pt idx="11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56-4FFA-B83F-999321D0C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265904"/>
        <c:axId val="3982668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Tabelle1!$A$2:$A$13</c15:sqref>
                        </c15:formulaRef>
                      </c:ext>
                    </c:extLst>
                    <c:strCache>
                      <c:ptCount val="12"/>
                      <c:pt idx="1">
                        <c:v>Raum mieten</c:v>
                      </c:pt>
                      <c:pt idx="3">
                        <c:v>Essen und Getränke</c:v>
                      </c:pt>
                      <c:pt idx="5">
                        <c:v>Dekoration </c:v>
                      </c:pt>
                      <c:pt idx="7">
                        <c:v>Unterhalltung</c:v>
                      </c:pt>
                      <c:pt idx="9">
                        <c:v>Sonstiges</c:v>
                      </c:pt>
                      <c:pt idx="11">
                        <c:v>Gesamt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Tabelle1!$B$2:$B$13</c15:sqref>
                        </c15:formulaRef>
                      </c:ext>
                    </c:extLst>
                    <c:numCache>
                      <c:formatCode>General</c:formatCode>
                      <c:ptCount val="12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1B56-4FFA-B83F-999321D0C96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Tabelle1!$A$2:$A$13</c15:sqref>
                        </c15:formulaRef>
                      </c:ext>
                    </c:extLst>
                    <c:strCache>
                      <c:ptCount val="12"/>
                      <c:pt idx="1">
                        <c:v>Raum mieten</c:v>
                      </c:pt>
                      <c:pt idx="3">
                        <c:v>Essen und Getränke</c:v>
                      </c:pt>
                      <c:pt idx="5">
                        <c:v>Dekoration </c:v>
                      </c:pt>
                      <c:pt idx="7">
                        <c:v>Unterhalltung</c:v>
                      </c:pt>
                      <c:pt idx="9">
                        <c:v>Sonstiges</c:v>
                      </c:pt>
                      <c:pt idx="11">
                        <c:v>Gesamt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Tabelle1!$D$2:$D$13</c15:sqref>
                        </c15:formulaRef>
                      </c:ext>
                    </c:extLst>
                    <c:numCache>
                      <c:formatCode>General</c:formatCode>
                      <c:ptCount val="12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B56-4FFA-B83F-999321D0C96D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Tabelle1!$A$2:$A$13</c15:sqref>
                        </c15:formulaRef>
                      </c:ext>
                    </c:extLst>
                    <c:strCache>
                      <c:ptCount val="12"/>
                      <c:pt idx="1">
                        <c:v>Raum mieten</c:v>
                      </c:pt>
                      <c:pt idx="3">
                        <c:v>Essen und Getränke</c:v>
                      </c:pt>
                      <c:pt idx="5">
                        <c:v>Dekoration </c:v>
                      </c:pt>
                      <c:pt idx="7">
                        <c:v>Unterhalltung</c:v>
                      </c:pt>
                      <c:pt idx="9">
                        <c:v>Sonstiges</c:v>
                      </c:pt>
                      <c:pt idx="11">
                        <c:v>Gesamt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Tabelle1!$G$2:$G$13</c15:sqref>
                        </c15:formulaRef>
                      </c:ext>
                    </c:extLst>
                    <c:numCache>
                      <c:formatCode>General</c:formatCode>
                      <c:ptCount val="12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B56-4FFA-B83F-999321D0C96D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6"/>
          <c:order val="6"/>
          <c:tx>
            <c:strRef>
              <c:f>Tabelle1!$H$1</c:f>
              <c:strCache>
                <c:ptCount val="1"/>
                <c:pt idx="0">
                  <c:v>Differenz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Tabelle1!$A$2:$A$13</c:f>
              <c:strCache>
                <c:ptCount val="12"/>
                <c:pt idx="1">
                  <c:v>Raum mieten</c:v>
                </c:pt>
                <c:pt idx="3">
                  <c:v>Essen und Getränke</c:v>
                </c:pt>
                <c:pt idx="5">
                  <c:v>Dekoration </c:v>
                </c:pt>
                <c:pt idx="7">
                  <c:v>Unterhalltung</c:v>
                </c:pt>
                <c:pt idx="9">
                  <c:v>Sonstiges</c:v>
                </c:pt>
                <c:pt idx="11">
                  <c:v>Gesamt</c:v>
                </c:pt>
              </c:strCache>
            </c:strRef>
          </c:cat>
          <c:val>
            <c:numRef>
              <c:f>Tabelle1!$H$2:$H$13</c:f>
              <c:numCache>
                <c:formatCode>_("€"* #,##0.00_);_("€"* \(#,##0.00\);_("€"* "-"??_);_(@_)</c:formatCode>
                <c:ptCount val="12"/>
                <c:pt idx="1">
                  <c:v>410</c:v>
                </c:pt>
                <c:pt idx="3">
                  <c:v>290</c:v>
                </c:pt>
                <c:pt idx="5">
                  <c:v>105</c:v>
                </c:pt>
                <c:pt idx="7">
                  <c:v>195</c:v>
                </c:pt>
                <c:pt idx="9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56-4FFA-B83F-999321D0C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265904"/>
        <c:axId val="398266888"/>
      </c:lineChart>
      <c:catAx>
        <c:axId val="39826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8266888"/>
        <c:crosses val="autoZero"/>
        <c:auto val="1"/>
        <c:lblAlgn val="ctr"/>
        <c:lblOffset val="100"/>
        <c:noMultiLvlLbl val="0"/>
      </c:catAx>
      <c:valAx>
        <c:axId val="39826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826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BB647B-F28C-424E-9244-B5085C55A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C67481-C551-4C96-9103-E99384E87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02810E-776C-4E73-B2A2-30F231254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4D266E-62CA-48D3-A24E-09F3E4AD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63E7-B4BB-4CBA-8F2C-D43D4F59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217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498AD-0830-42FE-86C0-B07B287AC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A516DFF-856C-4AB5-857E-810B54FA6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F80AA3-F99F-4F11-A693-4ADD237C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474F00-8688-49DA-BE28-72CD670B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DA50BC-D1F1-48A9-8815-F1883649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641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9F4A724-2357-45E2-96F3-484357E35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2FF871-D723-4BD7-B4CA-2E4C67F5D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7B26D5-8BBD-429A-B833-A0E78270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D5CB4-C6F5-4AC2-B5CD-0BD7222B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6E13AC-A582-4407-97E1-AF3FF174A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246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11097-EB15-4737-9608-9E16E3EA7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486CFB-FCED-4CFB-866D-C842A3D2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B912A1-0068-4D58-9C38-EDB21A32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188CE8-E3F6-42D6-B0A7-A26041D67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27B163-6E67-4569-A429-8B59F64D3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936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9F075-D1E9-4978-882E-EA2B62240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E4A55C-EE00-4678-AA79-9700E3310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FF0822-77EF-40BA-8FF3-A0DF9CD5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7552C2-E8CD-4B2A-BADD-FA1824F1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11DD3F-2C95-4E39-8CB9-5A4D36FD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928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3F9E6-ED7A-4BF3-B28C-FF8F2728A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11700D-BE0E-4A26-BA65-CA8300A74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CB0EFA-A3D8-4B16-AAED-A968ABE03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FFE55F-4165-42ED-A89C-AB4116E9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154D03-9F4E-4D20-B935-40B58221D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9DBC58-BC69-445D-87F7-B567D25E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1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EAAA7-F124-46C4-BFE9-5DA0AB639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FC5548-431D-4519-B532-5548FA599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A4C73B-0160-4CDF-9C9C-C2DD2F06E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8A435AB-0DA6-4C56-B318-C3B781503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BDB52B-BDEE-4D3E-9BDB-4D675CDC0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8247D-01E7-4724-9385-A761D2C1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23B1FD5-CF04-46B5-85D2-36FB967B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E9FFBF7-D5EB-479C-B0FC-E558BA6D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837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CBCC4-FE75-4346-BD12-CC9C7BB1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9D1DED-7FF3-42E3-B53E-AACA1A58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A7B80F9-6743-41E1-BCFA-EBC7B0D4A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4A78-956E-4E3D-9432-888FFA68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352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144F9C2-BB8B-40CD-8CA7-DE6768D3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607B885-184C-4460-ADCA-D7287236B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D1AC0F-3B35-4D00-8882-9DA86F11E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445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4822C-F6CD-4298-9E4D-61995AC9C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BE8D33-549A-4109-8FAF-DE66C51F0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064C42-18DD-4654-8FA2-7DEFC294D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671D83-5608-4673-A883-B8BA288FD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3D03ADB-558B-4C49-94A9-3DFBE4C8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8DE3F3-06AD-4800-B3F0-5E5E12D18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39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C1B81-009F-4115-93D7-BF3F6D80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0E3307A-B90E-4C76-A7D2-7DB8367C7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E810E1-DA42-4843-832B-826E4E3C5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A82595-195E-4BA6-9B3A-5F33A205B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EA3A26-BC55-4A39-8150-C076F213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42BBEB-250C-41C8-B664-89C868B0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96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EE11FD4-E21E-4172-B461-2313D387E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907FE3-B942-4B8E-A2C6-3918F814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041B83-74D7-4975-AD0D-57876FB5B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AA4B-EFB5-44E3-9923-7047319813C3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D34E21-E516-42CE-9932-C9DBD9F80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018F73-25A2-4DD2-B309-5380CDBA6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8F0EC-6A64-4AE5-8A4C-36BB51B2FA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864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EAB03-54BF-4F51-8178-A4E322E3A8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Geburtstagsplanung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027BCB-84D9-4E60-8D9B-E72007B8C5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Benjamin Eichberger</a:t>
            </a:r>
          </a:p>
        </p:txBody>
      </p:sp>
    </p:spTree>
    <p:extLst>
      <p:ext uri="{BB962C8B-B14F-4D97-AF65-F5344CB8AC3E}">
        <p14:creationId xmlns:p14="http://schemas.microsoft.com/office/powerpoint/2010/main" val="256426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6FD89-31CF-4CC6-9E99-92C8E01B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6CBEA8D-9D81-427B-B97D-769C5260F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44825"/>
              </p:ext>
            </p:extLst>
          </p:nvPr>
        </p:nvGraphicFramePr>
        <p:xfrm>
          <a:off x="838200" y="1690688"/>
          <a:ext cx="6096000" cy="2762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38569751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1274254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5908765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9611483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63820338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0545420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0679343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48173184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Geburtstagsfest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Geplante kosten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Tatsächliche kosten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Differenz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86985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8745375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Raum mieten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200,00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210,00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410,00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37513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 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9955765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Essen und Getränke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150,00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140,00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290,00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036871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 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82421486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Dekoration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   50,00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   55,00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105,00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580736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 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8977429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Unterhalltung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100,00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   95,00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195,00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834519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 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08178164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Sonstiges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   30,00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 €          40,00 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   70,00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86759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720451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Gesamt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530,00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 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 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sng" strike="noStrike">
                          <a:effectLst/>
                        </a:rPr>
                        <a:t> €       540,00 </a:t>
                      </a:r>
                      <a:endParaRPr lang="de-AT" sz="11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 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99967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57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E564B-629A-4FEF-B548-E15C48D3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Säulendiagram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67678FED-C36E-40BB-9327-B4E8828B04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145216"/>
              </p:ext>
            </p:extLst>
          </p:nvPr>
        </p:nvGraphicFramePr>
        <p:xfrm>
          <a:off x="838200" y="1562077"/>
          <a:ext cx="6124574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475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Breitbild</PresentationFormat>
  <Paragraphs>100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Geburtstagsplanung</vt:lpstr>
      <vt:lpstr>Tabelle</vt:lpstr>
      <vt:lpstr>Säulendiagram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Geburtstagsplanung</dc:title>
  <dc:creator>Benjamin EICHBERGER</dc:creator>
  <cp:lastModifiedBy>Benjamin EICHBERGER</cp:lastModifiedBy>
  <cp:revision>1</cp:revision>
  <dcterms:created xsi:type="dcterms:W3CDTF">2025-05-28T15:07:56Z</dcterms:created>
  <dcterms:modified xsi:type="dcterms:W3CDTF">2025-05-28T15:08:08Z</dcterms:modified>
</cp:coreProperties>
</file>