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langluk\Desktop\Langer_280525\Buchhaltung\Hochzei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Hochzeit</a:t>
            </a:r>
          </a:p>
        </c:rich>
      </c:tx>
      <c:layout>
        <c:manualLayout>
          <c:xMode val="edge"/>
          <c:yMode val="edge"/>
          <c:x val="0.43907352575394648"/>
          <c:y val="4.02009979554820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5.6557417502299395E-2"/>
          <c:y val="0.1383698802355588"/>
          <c:w val="0.92065055970567777"/>
          <c:h val="0.721598888374247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Junuar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Location</c:v>
                </c:pt>
                <c:pt idx="1">
                  <c:v>Essen</c:v>
                </c:pt>
                <c:pt idx="2">
                  <c:v>Musik</c:v>
                </c:pt>
                <c:pt idx="3">
                  <c:v>Deko</c:v>
                </c:pt>
              </c:strCache>
            </c:strRef>
          </c:cat>
          <c:val>
            <c:numRef>
              <c:f>(Tabelle1!$B$3:$D$3,Tabelle1!$F$3)</c:f>
              <c:numCache>
                <c:formatCode>#\ ##0\ [$€-1];[Red]\-#\ ##0\ [$€-1]</c:formatCode>
                <c:ptCount val="4"/>
                <c:pt idx="0">
                  <c:v>1000</c:v>
                </c:pt>
                <c:pt idx="1">
                  <c:v>800</c:v>
                </c:pt>
                <c:pt idx="2">
                  <c:v>300</c:v>
                </c:pt>
                <c:pt idx="3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16-4E2D-BC7C-66C23518EF5A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Februar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Location</c:v>
                </c:pt>
                <c:pt idx="1">
                  <c:v>Essen</c:v>
                </c:pt>
                <c:pt idx="2">
                  <c:v>Musik</c:v>
                </c:pt>
                <c:pt idx="3">
                  <c:v>Deko</c:v>
                </c:pt>
              </c:strCache>
            </c:strRef>
          </c:cat>
          <c:val>
            <c:numRef>
              <c:f>(Tabelle1!$B$4:$D$4,Tabelle1!$F$4)</c:f>
              <c:numCache>
                <c:formatCode>#\ ##0\ [$€-1];[Red]\-#\ ##0\ [$€-1]</c:formatCode>
                <c:ptCount val="4"/>
                <c:pt idx="0">
                  <c:v>0</c:v>
                </c:pt>
                <c:pt idx="1">
                  <c:v>600</c:v>
                </c:pt>
                <c:pt idx="2">
                  <c:v>400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16-4E2D-BC7C-66C23518EF5A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März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Location</c:v>
                </c:pt>
                <c:pt idx="1">
                  <c:v>Essen</c:v>
                </c:pt>
                <c:pt idx="2">
                  <c:v>Musik</c:v>
                </c:pt>
                <c:pt idx="3">
                  <c:v>Deko</c:v>
                </c:pt>
              </c:strCache>
            </c:strRef>
          </c:cat>
          <c:val>
            <c:numRef>
              <c:f>(Tabelle1!$B$5:$D$5,Tabelle1!$F$5)</c:f>
              <c:numCache>
                <c:formatCode>#\ ##0\ [$€-1];[Red]\-#\ ##0\ [$€-1]</c:formatCode>
                <c:ptCount val="4"/>
                <c:pt idx="0">
                  <c:v>500</c:v>
                </c:pt>
                <c:pt idx="1">
                  <c:v>1000</c:v>
                </c:pt>
                <c:pt idx="2">
                  <c:v>200</c:v>
                </c:pt>
                <c:pt idx="3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16-4E2D-BC7C-66C23518EF5A}"/>
            </c:ext>
          </c:extLst>
        </c:ser>
        <c:ser>
          <c:idx val="3"/>
          <c:order val="3"/>
          <c:tx>
            <c:strRef>
              <c:f>Tabelle1!$A$6</c:f>
              <c:strCache>
                <c:ptCount val="1"/>
                <c:pt idx="0">
                  <c:v>Summe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(Tabelle1!$B$2:$D$2,Tabelle1!$F$2)</c:f>
              <c:strCache>
                <c:ptCount val="4"/>
                <c:pt idx="0">
                  <c:v>Location</c:v>
                </c:pt>
                <c:pt idx="1">
                  <c:v>Essen</c:v>
                </c:pt>
                <c:pt idx="2">
                  <c:v>Musik</c:v>
                </c:pt>
                <c:pt idx="3">
                  <c:v>Deko</c:v>
                </c:pt>
              </c:strCache>
            </c:strRef>
          </c:cat>
          <c:val>
            <c:numRef>
              <c:f>(Tabelle1!$B$6:$D$6,Tabelle1!$F$6)</c:f>
              <c:numCache>
                <c:formatCode>General</c:formatCode>
                <c:ptCount val="4"/>
                <c:pt idx="0">
                  <c:v>1500</c:v>
                </c:pt>
                <c:pt idx="1">
                  <c:v>2400</c:v>
                </c:pt>
                <c:pt idx="2">
                  <c:v>900</c:v>
                </c:pt>
                <c:pt idx="3">
                  <c:v>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16-4E2D-BC7C-66C23518E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4560416"/>
        <c:axId val="524560744"/>
      </c:barChart>
      <c:catAx>
        <c:axId val="52456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24560744"/>
        <c:crosses val="autoZero"/>
        <c:auto val="1"/>
        <c:lblAlgn val="ctr"/>
        <c:lblOffset val="100"/>
        <c:noMultiLvlLbl val="0"/>
      </c:catAx>
      <c:valAx>
        <c:axId val="524560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[$€-1];[Red]\-#\ ##0\ [$€-1]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24560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8B91B2-CA63-458E-820A-8BFD170035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Hochzeitbudget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A8CAA1C-A699-402D-8264-BF08BBED0E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Lukas Langer</a:t>
            </a:r>
          </a:p>
        </p:txBody>
      </p:sp>
    </p:spTree>
    <p:extLst>
      <p:ext uri="{BB962C8B-B14F-4D97-AF65-F5344CB8AC3E}">
        <p14:creationId xmlns:p14="http://schemas.microsoft.com/office/powerpoint/2010/main" val="2706123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45001-BF94-471D-9482-A9D22DF3F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Säulendiagramm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2A32E3D5-A9F5-46EA-953F-68257799E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251335"/>
              </p:ext>
            </p:extLst>
          </p:nvPr>
        </p:nvGraphicFramePr>
        <p:xfrm>
          <a:off x="2505323" y="2569827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556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A3590-299C-4C5A-9CC6-D2A745590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DD8C3D49-65EB-4C42-B933-B63EEEC5B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716086"/>
              </p:ext>
            </p:extLst>
          </p:nvPr>
        </p:nvGraphicFramePr>
        <p:xfrm>
          <a:off x="4068662" y="2701256"/>
          <a:ext cx="5520700" cy="2847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5854">
                  <a:extLst>
                    <a:ext uri="{9D8B030D-6E8A-4147-A177-3AD203B41FA5}">
                      <a16:colId xmlns:a16="http://schemas.microsoft.com/office/drawing/2014/main" val="2681700685"/>
                    </a:ext>
                  </a:extLst>
                </a:gridCol>
                <a:gridCol w="895854">
                  <a:extLst>
                    <a:ext uri="{9D8B030D-6E8A-4147-A177-3AD203B41FA5}">
                      <a16:colId xmlns:a16="http://schemas.microsoft.com/office/drawing/2014/main" val="1802856271"/>
                    </a:ext>
                  </a:extLst>
                </a:gridCol>
                <a:gridCol w="895854">
                  <a:extLst>
                    <a:ext uri="{9D8B030D-6E8A-4147-A177-3AD203B41FA5}">
                      <a16:colId xmlns:a16="http://schemas.microsoft.com/office/drawing/2014/main" val="1434967421"/>
                    </a:ext>
                  </a:extLst>
                </a:gridCol>
                <a:gridCol w="895854">
                  <a:extLst>
                    <a:ext uri="{9D8B030D-6E8A-4147-A177-3AD203B41FA5}">
                      <a16:colId xmlns:a16="http://schemas.microsoft.com/office/drawing/2014/main" val="4245114058"/>
                    </a:ext>
                  </a:extLst>
                </a:gridCol>
                <a:gridCol w="895854">
                  <a:extLst>
                    <a:ext uri="{9D8B030D-6E8A-4147-A177-3AD203B41FA5}">
                      <a16:colId xmlns:a16="http://schemas.microsoft.com/office/drawing/2014/main" val="1713451271"/>
                    </a:ext>
                  </a:extLst>
                </a:gridCol>
                <a:gridCol w="1041430">
                  <a:extLst>
                    <a:ext uri="{9D8B030D-6E8A-4147-A177-3AD203B41FA5}">
                      <a16:colId xmlns:a16="http://schemas.microsoft.com/office/drawing/2014/main" val="1926730573"/>
                    </a:ext>
                  </a:extLst>
                </a:gridCol>
              </a:tblGrid>
              <a:tr h="89320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>
                          <a:effectLst/>
                        </a:rPr>
                        <a:t>Hochzeit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533394"/>
                  </a:ext>
                </a:extLst>
              </a:tr>
              <a:tr h="390777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Zeit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Location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Essen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Musik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Kleidung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Deko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7498701"/>
                  </a:ext>
                </a:extLst>
              </a:tr>
              <a:tr h="390777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Junuar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1 000 €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800 €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2147711"/>
                  </a:ext>
                </a:extLst>
              </a:tr>
              <a:tr h="390777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Februar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600 €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5506359"/>
                  </a:ext>
                </a:extLst>
              </a:tr>
              <a:tr h="390777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März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1 000 €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3733128"/>
                  </a:ext>
                </a:extLst>
              </a:tr>
              <a:tr h="390777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u="none" strike="noStrike">
                          <a:effectLst/>
                        </a:rPr>
                        <a:t>Summe</a:t>
                      </a:r>
                      <a:endParaRPr lang="de-A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2400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900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600 €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450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0565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361757"/>
      </p:ext>
    </p:extLst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55</Words>
  <Application>Microsoft Office PowerPoint</Application>
  <PresentationFormat>Breitbild</PresentationFormat>
  <Paragraphs>36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Fetzen</vt:lpstr>
      <vt:lpstr>Hochzeitbudget</vt:lpstr>
      <vt:lpstr>Säulendiagramm</vt:lpstr>
      <vt:lpstr>Tabelle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Hochzeitbudget</dc:title>
  <dc:creator>Lukas LANGER-WEINLICH</dc:creator>
  <cp:lastModifiedBy>Lukas LANGER-WEINLICH</cp:lastModifiedBy>
  <cp:revision>1</cp:revision>
  <dcterms:created xsi:type="dcterms:W3CDTF">2025-05-28T14:24:32Z</dcterms:created>
  <dcterms:modified xsi:type="dcterms:W3CDTF">2025-05-28T14:28:21Z</dcterms:modified>
</cp:coreProperties>
</file>