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.rgorg23.local\FolderRedirection$\Pupils\klemzen\Desktop\klement06.06.25\buchhaltung%20hochzei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Tabelle1!$C$1</c:f>
              <c:strCache>
                <c:ptCount val="1"/>
                <c:pt idx="0">
                  <c:v>kosten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Tabelle1!$B$2:$B$10</c:f>
              <c:strCache>
                <c:ptCount val="9"/>
                <c:pt idx="0">
                  <c:v>catering</c:v>
                </c:pt>
                <c:pt idx="1">
                  <c:v>Platzmiete</c:v>
                </c:pt>
                <c:pt idx="2">
                  <c:v>Getränke</c:v>
                </c:pt>
                <c:pt idx="3">
                  <c:v>snacks</c:v>
                </c:pt>
                <c:pt idx="4">
                  <c:v>musikband</c:v>
                </c:pt>
                <c:pt idx="5">
                  <c:v>brautkleid</c:v>
                </c:pt>
                <c:pt idx="6">
                  <c:v>anzug</c:v>
                </c:pt>
                <c:pt idx="7">
                  <c:v>ehering</c:v>
                </c:pt>
                <c:pt idx="8">
                  <c:v>gesamt</c:v>
                </c:pt>
              </c:strCache>
            </c:strRef>
          </c:cat>
          <c:val>
            <c:numRef>
              <c:f>Tabelle1!$C$2:$C$10</c:f>
              <c:numCache>
                <c:formatCode>General</c:formatCode>
                <c:ptCount val="9"/>
                <c:pt idx="0">
                  <c:v>700</c:v>
                </c:pt>
                <c:pt idx="1">
                  <c:v>800</c:v>
                </c:pt>
                <c:pt idx="2">
                  <c:v>90</c:v>
                </c:pt>
                <c:pt idx="3">
                  <c:v>50</c:v>
                </c:pt>
                <c:pt idx="4">
                  <c:v>500</c:v>
                </c:pt>
                <c:pt idx="5">
                  <c:v>300</c:v>
                </c:pt>
                <c:pt idx="6">
                  <c:v>100</c:v>
                </c:pt>
                <c:pt idx="7">
                  <c:v>350</c:v>
                </c:pt>
                <c:pt idx="8">
                  <c:v>2890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CA-4F3F-BBBC-CB7A30F69A11}"/>
            </c:ext>
          </c:extLst>
        </c:ser>
        <c:ser>
          <c:idx val="1"/>
          <c:order val="1"/>
          <c:tx>
            <c:strRef>
              <c:f>Tabelle1!$D$1</c:f>
              <c:strCache>
                <c:ptCount val="1"/>
                <c:pt idx="0">
                  <c:v>von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Tabelle1!$B$2:$B$10</c:f>
              <c:strCache>
                <c:ptCount val="9"/>
                <c:pt idx="0">
                  <c:v>catering</c:v>
                </c:pt>
                <c:pt idx="1">
                  <c:v>Platzmiete</c:v>
                </c:pt>
                <c:pt idx="2">
                  <c:v>Getränke</c:v>
                </c:pt>
                <c:pt idx="3">
                  <c:v>snacks</c:v>
                </c:pt>
                <c:pt idx="4">
                  <c:v>musikband</c:v>
                </c:pt>
                <c:pt idx="5">
                  <c:v>brautkleid</c:v>
                </c:pt>
                <c:pt idx="6">
                  <c:v>anzug</c:v>
                </c:pt>
                <c:pt idx="7">
                  <c:v>ehering</c:v>
                </c:pt>
                <c:pt idx="8">
                  <c:v>gesamt</c:v>
                </c:pt>
              </c:strCache>
            </c:strRef>
          </c:cat>
          <c:val>
            <c:numRef>
              <c:f>Tabelle1!$D$2:$D$10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CA-4F3F-BBBC-CB7A30F69A11}"/>
            </c:ext>
          </c:extLst>
        </c:ser>
        <c:ser>
          <c:idx val="2"/>
          <c:order val="2"/>
          <c:tx>
            <c:strRef>
              <c:f>Tabelle1!$E$1</c:f>
              <c:strCache>
                <c:ptCount val="1"/>
                <c:pt idx="0">
                  <c:v>geschenk wert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Tabelle1!$B$2:$B$10</c:f>
              <c:strCache>
                <c:ptCount val="9"/>
                <c:pt idx="0">
                  <c:v>catering</c:v>
                </c:pt>
                <c:pt idx="1">
                  <c:v>Platzmiete</c:v>
                </c:pt>
                <c:pt idx="2">
                  <c:v>Getränke</c:v>
                </c:pt>
                <c:pt idx="3">
                  <c:v>snacks</c:v>
                </c:pt>
                <c:pt idx="4">
                  <c:v>musikband</c:v>
                </c:pt>
                <c:pt idx="5">
                  <c:v>brautkleid</c:v>
                </c:pt>
                <c:pt idx="6">
                  <c:v>anzug</c:v>
                </c:pt>
                <c:pt idx="7">
                  <c:v>ehering</c:v>
                </c:pt>
                <c:pt idx="8">
                  <c:v>gesamt</c:v>
                </c:pt>
              </c:strCache>
            </c:strRef>
          </c:cat>
          <c:val>
            <c:numRef>
              <c:f>Tabelle1!$E$2:$E$10</c:f>
              <c:numCache>
                <c:formatCode>General</c:formatCode>
                <c:ptCount val="9"/>
                <c:pt idx="0">
                  <c:v>500</c:v>
                </c:pt>
                <c:pt idx="1">
                  <c:v>100</c:v>
                </c:pt>
                <c:pt idx="2">
                  <c:v>2000</c:v>
                </c:pt>
                <c:pt idx="3">
                  <c:v>400</c:v>
                </c:pt>
                <c:pt idx="4">
                  <c:v>450</c:v>
                </c:pt>
                <c:pt idx="5">
                  <c:v>3000</c:v>
                </c:pt>
                <c:pt idx="6">
                  <c:v>470</c:v>
                </c:pt>
                <c:pt idx="7">
                  <c:v>40</c:v>
                </c:pt>
                <c:pt idx="8">
                  <c:v>6960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CA-4F3F-BBBC-CB7A30F69A11}"/>
            </c:ext>
          </c:extLst>
        </c:ser>
        <c:ser>
          <c:idx val="3"/>
          <c:order val="3"/>
          <c:tx>
            <c:strRef>
              <c:f>Tabelle1!$F$1</c:f>
              <c:strCache>
                <c:ptCount val="1"/>
                <c:pt idx="0">
                  <c:v>weniger 50% steuern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Tabelle1!$B$2:$B$10</c:f>
              <c:strCache>
                <c:ptCount val="9"/>
                <c:pt idx="0">
                  <c:v>catering</c:v>
                </c:pt>
                <c:pt idx="1">
                  <c:v>Platzmiete</c:v>
                </c:pt>
                <c:pt idx="2">
                  <c:v>Getränke</c:v>
                </c:pt>
                <c:pt idx="3">
                  <c:v>snacks</c:v>
                </c:pt>
                <c:pt idx="4">
                  <c:v>musikband</c:v>
                </c:pt>
                <c:pt idx="5">
                  <c:v>brautkleid</c:v>
                </c:pt>
                <c:pt idx="6">
                  <c:v>anzug</c:v>
                </c:pt>
                <c:pt idx="7">
                  <c:v>ehering</c:v>
                </c:pt>
                <c:pt idx="8">
                  <c:v>gesamt</c:v>
                </c:pt>
              </c:strCache>
            </c:strRef>
          </c:cat>
          <c:val>
            <c:numRef>
              <c:f>Tabelle1!$F$2:$F$10</c:f>
              <c:numCache>
                <c:formatCode>General</c:formatCode>
                <c:ptCount val="9"/>
                <c:pt idx="0">
                  <c:v>250</c:v>
                </c:pt>
                <c:pt idx="1">
                  <c:v>50</c:v>
                </c:pt>
                <c:pt idx="2">
                  <c:v>1000</c:v>
                </c:pt>
                <c:pt idx="3">
                  <c:v>200</c:v>
                </c:pt>
                <c:pt idx="4">
                  <c:v>225</c:v>
                </c:pt>
                <c:pt idx="5">
                  <c:v>1500</c:v>
                </c:pt>
                <c:pt idx="6">
                  <c:v>235</c:v>
                </c:pt>
                <c:pt idx="7">
                  <c:v>20</c:v>
                </c:pt>
                <c:pt idx="8">
                  <c:v>3480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CA-4F3F-BBBC-CB7A30F69A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6986536"/>
        <c:axId val="426983584"/>
      </c:barChart>
      <c:catAx>
        <c:axId val="426986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26983584"/>
        <c:crosses val="autoZero"/>
        <c:auto val="1"/>
        <c:lblAlgn val="ctr"/>
        <c:lblOffset val="100"/>
        <c:noMultiLvlLbl val="0"/>
      </c:catAx>
      <c:valAx>
        <c:axId val="426983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26986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067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793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3001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7373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953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1929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3595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51230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433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293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192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475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10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301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338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2584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7532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8C27A88-72D8-4C0F-9075-9B0877F38F9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902DA-6A63-4B71-8C78-5A45C00011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53640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B93A5F-0F7B-475D-B87E-012C5DDFD6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/>
              <a:t>Buchaltung</a:t>
            </a:r>
            <a:r>
              <a:rPr lang="de-AT" dirty="0"/>
              <a:t> Hochzeit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E4268E9-6256-4C01-9C69-A24919C50E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6203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7AE423-B5FB-4B95-BAE3-92E2CF724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Zahlendiagramm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BF71A234-48FF-4584-ADB1-150045F479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740143"/>
              </p:ext>
            </p:extLst>
          </p:nvPr>
        </p:nvGraphicFramePr>
        <p:xfrm>
          <a:off x="838200" y="1690688"/>
          <a:ext cx="10375901" cy="4138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2106">
                  <a:extLst>
                    <a:ext uri="{9D8B030D-6E8A-4147-A177-3AD203B41FA5}">
                      <a16:colId xmlns:a16="http://schemas.microsoft.com/office/drawing/2014/main" val="2137936905"/>
                    </a:ext>
                  </a:extLst>
                </a:gridCol>
                <a:gridCol w="1572106">
                  <a:extLst>
                    <a:ext uri="{9D8B030D-6E8A-4147-A177-3AD203B41FA5}">
                      <a16:colId xmlns:a16="http://schemas.microsoft.com/office/drawing/2014/main" val="1039288884"/>
                    </a:ext>
                  </a:extLst>
                </a:gridCol>
                <a:gridCol w="1572106">
                  <a:extLst>
                    <a:ext uri="{9D8B030D-6E8A-4147-A177-3AD203B41FA5}">
                      <a16:colId xmlns:a16="http://schemas.microsoft.com/office/drawing/2014/main" val="3531166764"/>
                    </a:ext>
                  </a:extLst>
                </a:gridCol>
                <a:gridCol w="2934599">
                  <a:extLst>
                    <a:ext uri="{9D8B030D-6E8A-4147-A177-3AD203B41FA5}">
                      <a16:colId xmlns:a16="http://schemas.microsoft.com/office/drawing/2014/main" val="2983957535"/>
                    </a:ext>
                  </a:extLst>
                </a:gridCol>
                <a:gridCol w="2724984">
                  <a:extLst>
                    <a:ext uri="{9D8B030D-6E8A-4147-A177-3AD203B41FA5}">
                      <a16:colId xmlns:a16="http://schemas.microsoft.com/office/drawing/2014/main" val="42543431"/>
                    </a:ext>
                  </a:extLst>
                </a:gridCol>
              </a:tblGrid>
              <a:tr h="41386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gründe</a:t>
                      </a:r>
                      <a:endParaRPr lang="de-AT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kosten</a:t>
                      </a:r>
                      <a:endParaRPr lang="de-AT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von</a:t>
                      </a:r>
                      <a:endParaRPr lang="de-AT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geschenk wert</a:t>
                      </a:r>
                      <a:endParaRPr lang="de-AT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weniger 50% steuern</a:t>
                      </a:r>
                      <a:endParaRPr lang="de-AT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9347921"/>
                  </a:ext>
                </a:extLst>
              </a:tr>
              <a:tr h="41386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catering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700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gabi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156299"/>
                  </a:ext>
                </a:extLst>
              </a:tr>
              <a:tr h="41386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Platzmiete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800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frantz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8453203"/>
                  </a:ext>
                </a:extLst>
              </a:tr>
              <a:tr h="41386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Getränke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90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Nemanja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2000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1000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6123400"/>
                  </a:ext>
                </a:extLst>
              </a:tr>
              <a:tr h="41386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snacks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tobias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1114804"/>
                  </a:ext>
                </a:extLst>
              </a:tr>
              <a:tr h="41386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musikband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benjamin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225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1006387"/>
                  </a:ext>
                </a:extLst>
              </a:tr>
              <a:tr h="41386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brautkleid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Raphael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3000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1500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8678550"/>
                  </a:ext>
                </a:extLst>
              </a:tr>
              <a:tr h="41386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anzug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Philiph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470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235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8973488"/>
                  </a:ext>
                </a:extLst>
              </a:tr>
              <a:tr h="41386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ehering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Konstantin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0926901"/>
                  </a:ext>
                </a:extLst>
              </a:tr>
              <a:tr h="41386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gesamt</a:t>
                      </a:r>
                      <a:endParaRPr lang="de-AT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2890</a:t>
                      </a:r>
                      <a:endParaRPr lang="de-AT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gesamt</a:t>
                      </a:r>
                      <a:endParaRPr lang="de-AT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6960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3480</a:t>
                      </a:r>
                      <a:endParaRPr lang="de-AT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9502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15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73077F-373D-47C5-90CA-8B829B8A2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säülendiagramm</a:t>
            </a:r>
            <a:endParaRPr lang="de-AT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06E4D1A2-7CB1-4C79-A6DF-FDA64494515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03313" y="2052638"/>
          <a:ext cx="89471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78567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59</Words>
  <Application>Microsoft Office PowerPoint</Application>
  <PresentationFormat>Breitbild</PresentationFormat>
  <Paragraphs>54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</vt:lpstr>
      <vt:lpstr>Buchaltung Hochzeit</vt:lpstr>
      <vt:lpstr>Zahlendiagramm</vt:lpstr>
      <vt:lpstr>säülendiagramm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Buchaltung Hochzeit</dc:title>
  <dc:creator>Zeno KLEMENT</dc:creator>
  <cp:lastModifiedBy>Zeno KLEMENT</cp:lastModifiedBy>
  <cp:revision>1</cp:revision>
  <dcterms:created xsi:type="dcterms:W3CDTF">2025-06-06T07:02:24Z</dcterms:created>
  <dcterms:modified xsi:type="dcterms:W3CDTF">2025-06-06T07:04:00Z</dcterms:modified>
</cp:coreProperties>
</file>