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94660"/>
  </p:normalViewPr>
  <p:slideViewPr>
    <p:cSldViewPr snapToGrid="0">
      <p:cViewPr>
        <p:scale>
          <a:sx n="116" d="100"/>
          <a:sy n="116" d="100"/>
        </p:scale>
        <p:origin x="33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05T23:37:20.67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1 147,'78'1,"85"-2,-70-13,-87 13,0 0,0-1,0 0,0 0,0 0,6-4,-5 3,0 0,0 0,0 1,8-2,16 0,1 2,56 3,-24 1,558-2,-611-1,0 0,20-5,9 0,0 0,49-12,-57 10,0 1,0 2,36-1,347 7,-399 0,0 0,17 5,-16-3,29 2,120-6,-100-6,22-1,-23 8,-22 0,63-7,32-16,-97 20,0 1,42 3,-14 1,-44-3,0 2,43 8,-29-3,-27-5,0 1,0 0,19 7,-15-4,0-1,0 0,1-1,33 1,-44-4,12 3,-1 0,24 7,-26-6,0-1,1 0,25 2,208-5,-108-1,-133 2,0 0,0 0,0 1,0 0,13 5,15 5,0-5,0 0,1-3,49 1,-71-4,1 0,19 5,-18-3,26 1,-12-3,48 8,-45-3,44 16,-68-19,1-1,-1-1,1 1,16-1,-14-1,-1 1,16 3,-17-1,-4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123252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Mastertitelformat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98445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D397EB-C4A8-4003-8B8E-5A2B2E61C26A}" type="slidenum">
              <a:rPr lang="en-AT" smtClean="0"/>
              <a:t>‹Nr.›</a:t>
            </a:fld>
            <a:endParaRPr lang="en-A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272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Mastertitelformat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21775602-2628-4446-BEFD-CC6464DCB46F}" type="datetimeFigureOut">
              <a:rPr lang="en-AT" smtClean="0"/>
              <a:t>12/06/2024</a:t>
            </a:fld>
            <a:endParaRPr lang="en-AT"/>
          </a:p>
        </p:txBody>
      </p:sp>
      <p:sp>
        <p:nvSpPr>
          <p:cNvPr id="6" name="Footer Placeholder 5"/>
          <p:cNvSpPr>
            <a:spLocks noGrp="1"/>
          </p:cNvSpPr>
          <p:nvPr>
            <p:ph type="ftr" sz="quarter" idx="11"/>
          </p:nvPr>
        </p:nvSpPr>
        <p:spPr/>
        <p:txBody>
          <a:bodyPr/>
          <a:lstStyle/>
          <a:p>
            <a:endParaRPr lang="en-A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1874378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21775602-2628-4446-BEFD-CC6464DCB46F}" type="datetimeFigureOut">
              <a:rPr lang="en-AT" smtClean="0"/>
              <a:t>12/06/2024</a:t>
            </a:fld>
            <a:endParaRPr lang="en-AT"/>
          </a:p>
        </p:txBody>
      </p:sp>
      <p:sp>
        <p:nvSpPr>
          <p:cNvPr id="6" name="Footer Placeholder 5"/>
          <p:cNvSpPr>
            <a:spLocks noGrp="1"/>
          </p:cNvSpPr>
          <p:nvPr>
            <p:ph type="ftr" sz="quarter" idx="11"/>
          </p:nvPr>
        </p:nvSpPr>
        <p:spPr/>
        <p:txBody>
          <a:bodyPr/>
          <a:lstStyle/>
          <a:p>
            <a:endParaRPr lang="en-A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D397EB-C4A8-4003-8B8E-5A2B2E61C26A}" type="slidenum">
              <a:rPr lang="en-AT" smtClean="0"/>
              <a:t>‹Nr.›</a:t>
            </a:fld>
            <a:endParaRPr lang="en-A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0219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21775602-2628-4446-BEFD-CC6464DCB46F}" type="datetimeFigureOut">
              <a:rPr lang="en-AT" smtClean="0"/>
              <a:t>12/06/2024</a:t>
            </a:fld>
            <a:endParaRPr lang="en-AT"/>
          </a:p>
        </p:txBody>
      </p:sp>
      <p:sp>
        <p:nvSpPr>
          <p:cNvPr id="6" name="Footer Placeholder 5"/>
          <p:cNvSpPr>
            <a:spLocks noGrp="1"/>
          </p:cNvSpPr>
          <p:nvPr>
            <p:ph type="ftr" sz="quarter" idx="11"/>
          </p:nvPr>
        </p:nvSpPr>
        <p:spPr/>
        <p:txBody>
          <a:bodyPr/>
          <a:lstStyle/>
          <a:p>
            <a:endParaRPr lang="en-A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939108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2941449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1397437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Mastertitelformat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132630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21775602-2628-4446-BEFD-CC6464DCB46F}" type="datetimeFigureOut">
              <a:rPr lang="en-AT" smtClean="0"/>
              <a:t>12/06/2024</a:t>
            </a:fld>
            <a:endParaRPr lang="en-AT"/>
          </a:p>
        </p:txBody>
      </p:sp>
      <p:sp>
        <p:nvSpPr>
          <p:cNvPr id="5" name="Footer Placeholder 4"/>
          <p:cNvSpPr>
            <a:spLocks noGrp="1"/>
          </p:cNvSpPr>
          <p:nvPr>
            <p:ph type="ftr" sz="quarter" idx="11"/>
          </p:nvPr>
        </p:nvSpPr>
        <p:spPr/>
        <p:txBody>
          <a:bodyPr/>
          <a:lstStyle/>
          <a:p>
            <a:endParaRPr lang="en-A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51923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1775602-2628-4446-BEFD-CC6464DCB46F}" type="datetimeFigureOut">
              <a:rPr lang="en-AT" smtClean="0"/>
              <a:t>12/06/2024</a:t>
            </a:fld>
            <a:endParaRPr lang="en-AT"/>
          </a:p>
        </p:txBody>
      </p:sp>
      <p:sp>
        <p:nvSpPr>
          <p:cNvPr id="6" name="Footer Placeholder 5"/>
          <p:cNvSpPr>
            <a:spLocks noGrp="1"/>
          </p:cNvSpPr>
          <p:nvPr>
            <p:ph type="ftr" sz="quarter" idx="11"/>
          </p:nvPr>
        </p:nvSpPr>
        <p:spPr/>
        <p:txBody>
          <a:bodyPr/>
          <a:lstStyle/>
          <a:p>
            <a:endParaRPr lang="en-A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349241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1775602-2628-4446-BEFD-CC6464DCB46F}" type="datetimeFigureOut">
              <a:rPr lang="en-AT" smtClean="0"/>
              <a:t>12/06/2024</a:t>
            </a:fld>
            <a:endParaRPr lang="en-AT"/>
          </a:p>
        </p:txBody>
      </p:sp>
      <p:sp>
        <p:nvSpPr>
          <p:cNvPr id="8" name="Footer Placeholder 7"/>
          <p:cNvSpPr>
            <a:spLocks noGrp="1"/>
          </p:cNvSpPr>
          <p:nvPr>
            <p:ph type="ftr" sz="quarter" idx="11"/>
          </p:nvPr>
        </p:nvSpPr>
        <p:spPr/>
        <p:txBody>
          <a:bodyPr/>
          <a:lstStyle/>
          <a:p>
            <a:endParaRPr lang="en-A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752550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21775602-2628-4446-BEFD-CC6464DCB46F}" type="datetimeFigureOut">
              <a:rPr lang="en-AT" smtClean="0"/>
              <a:t>12/06/2024</a:t>
            </a:fld>
            <a:endParaRPr lang="en-AT"/>
          </a:p>
        </p:txBody>
      </p:sp>
      <p:sp>
        <p:nvSpPr>
          <p:cNvPr id="4" name="Footer Placeholder 3"/>
          <p:cNvSpPr>
            <a:spLocks noGrp="1"/>
          </p:cNvSpPr>
          <p:nvPr>
            <p:ph type="ftr" sz="quarter" idx="11"/>
          </p:nvPr>
        </p:nvSpPr>
        <p:spPr/>
        <p:txBody>
          <a:bodyPr/>
          <a:lstStyle/>
          <a:p>
            <a:endParaRPr lang="en-A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1558639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75602-2628-4446-BEFD-CC6464DCB46F}" type="datetimeFigureOut">
              <a:rPr lang="en-AT" smtClean="0"/>
              <a:t>12/06/2024</a:t>
            </a:fld>
            <a:endParaRPr lang="en-AT"/>
          </a:p>
        </p:txBody>
      </p:sp>
      <p:sp>
        <p:nvSpPr>
          <p:cNvPr id="3" name="Footer Placeholder 2"/>
          <p:cNvSpPr>
            <a:spLocks noGrp="1"/>
          </p:cNvSpPr>
          <p:nvPr>
            <p:ph type="ftr" sz="quarter" idx="11"/>
          </p:nvPr>
        </p:nvSpPr>
        <p:spPr/>
        <p:txBody>
          <a:bodyPr/>
          <a:lstStyle/>
          <a:p>
            <a:endParaRPr lang="en-A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21882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Mastertitelformat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21775602-2628-4446-BEFD-CC6464DCB46F}" type="datetimeFigureOut">
              <a:rPr lang="en-AT" smtClean="0"/>
              <a:t>12/06/2024</a:t>
            </a:fld>
            <a:endParaRPr lang="en-AT"/>
          </a:p>
        </p:txBody>
      </p:sp>
      <p:sp>
        <p:nvSpPr>
          <p:cNvPr id="6" name="Footer Placeholder 5"/>
          <p:cNvSpPr>
            <a:spLocks noGrp="1"/>
          </p:cNvSpPr>
          <p:nvPr>
            <p:ph type="ftr" sz="quarter" idx="11"/>
          </p:nvPr>
        </p:nvSpPr>
        <p:spPr/>
        <p:txBody>
          <a:bodyPr/>
          <a:lstStyle/>
          <a:p>
            <a:endParaRPr lang="en-A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399754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21775602-2628-4446-BEFD-CC6464DCB46F}" type="datetimeFigureOut">
              <a:rPr lang="en-AT" smtClean="0"/>
              <a:t>12/06/2024</a:t>
            </a:fld>
            <a:endParaRPr lang="en-AT"/>
          </a:p>
        </p:txBody>
      </p:sp>
      <p:sp>
        <p:nvSpPr>
          <p:cNvPr id="6" name="Footer Placeholder 5"/>
          <p:cNvSpPr>
            <a:spLocks noGrp="1"/>
          </p:cNvSpPr>
          <p:nvPr>
            <p:ph type="ftr" sz="quarter" idx="11"/>
          </p:nvPr>
        </p:nvSpPr>
        <p:spPr/>
        <p:txBody>
          <a:bodyPr/>
          <a:lstStyle/>
          <a:p>
            <a:endParaRPr lang="en-A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CD397EB-C4A8-4003-8B8E-5A2B2E61C26A}" type="slidenum">
              <a:rPr lang="en-AT" smtClean="0"/>
              <a:t>‹Nr.›</a:t>
            </a:fld>
            <a:endParaRPr lang="en-AT"/>
          </a:p>
        </p:txBody>
      </p:sp>
    </p:spTree>
    <p:extLst>
      <p:ext uri="{BB962C8B-B14F-4D97-AF65-F5344CB8AC3E}">
        <p14:creationId xmlns:p14="http://schemas.microsoft.com/office/powerpoint/2010/main" val="4200747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1775602-2628-4446-BEFD-CC6464DCB46F}" type="datetimeFigureOut">
              <a:rPr lang="en-AT" smtClean="0"/>
              <a:t>12/06/2024</a:t>
            </a:fld>
            <a:endParaRPr lang="en-A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CD397EB-C4A8-4003-8B8E-5A2B2E61C26A}" type="slidenum">
              <a:rPr lang="en-AT" smtClean="0"/>
              <a:t>‹Nr.›</a:t>
            </a:fld>
            <a:endParaRPr lang="en-AT"/>
          </a:p>
        </p:txBody>
      </p:sp>
    </p:spTree>
    <p:extLst>
      <p:ext uri="{BB962C8B-B14F-4D97-AF65-F5344CB8AC3E}">
        <p14:creationId xmlns:p14="http://schemas.microsoft.com/office/powerpoint/2010/main" val="391196015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D1FD19-3FE9-AA64-D7EA-19AE0D864C95}"/>
              </a:ext>
            </a:extLst>
          </p:cNvPr>
          <p:cNvSpPr>
            <a:spLocks noGrp="1"/>
          </p:cNvSpPr>
          <p:nvPr>
            <p:ph type="ctrTitle"/>
          </p:nvPr>
        </p:nvSpPr>
        <p:spPr>
          <a:xfrm>
            <a:off x="1093967" y="4211129"/>
            <a:ext cx="8915399" cy="2262781"/>
          </a:xfrm>
        </p:spPr>
        <p:txBody>
          <a:bodyPr>
            <a:normAutofit/>
          </a:bodyPr>
          <a:lstStyle/>
          <a:p>
            <a:r>
              <a:rPr lang="de-AT" b="1" dirty="0"/>
              <a:t>Soroush Zabihi</a:t>
            </a:r>
            <a:endParaRPr lang="en-AT" b="1" dirty="0"/>
          </a:p>
        </p:txBody>
      </p:sp>
      <p:sp>
        <p:nvSpPr>
          <p:cNvPr id="3" name="Untertitel 2">
            <a:extLst>
              <a:ext uri="{FF2B5EF4-FFF2-40B4-BE49-F238E27FC236}">
                <a16:creationId xmlns:a16="http://schemas.microsoft.com/office/drawing/2014/main" id="{5CFF2824-EDB9-B27B-3B6A-38C557554085}"/>
              </a:ext>
            </a:extLst>
          </p:cNvPr>
          <p:cNvSpPr>
            <a:spLocks noGrp="1"/>
          </p:cNvSpPr>
          <p:nvPr>
            <p:ph type="subTitle" idx="1"/>
          </p:nvPr>
        </p:nvSpPr>
        <p:spPr>
          <a:xfrm>
            <a:off x="3170058" y="2802147"/>
            <a:ext cx="8915399" cy="1126283"/>
          </a:xfrm>
        </p:spPr>
        <p:txBody>
          <a:bodyPr>
            <a:noAutofit/>
          </a:bodyPr>
          <a:lstStyle/>
          <a:p>
            <a:r>
              <a:rPr lang="de-AT" sz="7200" b="1" dirty="0">
                <a:solidFill>
                  <a:schemeClr val="tx1"/>
                </a:solidFill>
                <a:effectLst>
                  <a:outerShdw blurRad="38100" dist="38100" dir="2700000" algn="tl">
                    <a:srgbClr val="000000">
                      <a:alpha val="43137"/>
                    </a:srgbClr>
                  </a:outerShdw>
                </a:effectLst>
              </a:rPr>
              <a:t>HTML UND CSS</a:t>
            </a:r>
            <a:endParaRPr lang="en-AT" sz="72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9096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5829F-B7E3-DC9A-ED43-0100E48B6D12}"/>
              </a:ext>
            </a:extLst>
          </p:cNvPr>
          <p:cNvSpPr>
            <a:spLocks noGrp="1"/>
          </p:cNvSpPr>
          <p:nvPr>
            <p:ph type="title"/>
          </p:nvPr>
        </p:nvSpPr>
        <p:spPr>
          <a:xfrm>
            <a:off x="541867" y="787400"/>
            <a:ext cx="7145866" cy="778933"/>
          </a:xfrm>
        </p:spPr>
        <p:txBody>
          <a:bodyPr anchor="ctr">
            <a:normAutofit/>
          </a:bodyPr>
          <a:lstStyle/>
          <a:p>
            <a:r>
              <a:rPr lang="de-AT" sz="3200">
                <a:solidFill>
                  <a:srgbClr val="FEFFFF"/>
                </a:solidFill>
              </a:rPr>
              <a:t>HTML</a:t>
            </a:r>
            <a:endParaRPr lang="en-AT" sz="3200">
              <a:solidFill>
                <a:srgbClr val="FEFFFF"/>
              </a:solidFill>
            </a:endParaRPr>
          </a:p>
        </p:txBody>
      </p:sp>
      <p:sp>
        <p:nvSpPr>
          <p:cNvPr id="3" name="Inhaltsplatzhalter 2">
            <a:extLst>
              <a:ext uri="{FF2B5EF4-FFF2-40B4-BE49-F238E27FC236}">
                <a16:creationId xmlns:a16="http://schemas.microsoft.com/office/drawing/2014/main" id="{4364FA25-1813-FCE5-E2E3-4BDFADF3B58F}"/>
              </a:ext>
            </a:extLst>
          </p:cNvPr>
          <p:cNvSpPr>
            <a:spLocks noGrp="1"/>
          </p:cNvSpPr>
          <p:nvPr>
            <p:ph idx="1"/>
          </p:nvPr>
        </p:nvSpPr>
        <p:spPr>
          <a:xfrm>
            <a:off x="541866" y="2032000"/>
            <a:ext cx="7145867" cy="3879222"/>
          </a:xfrm>
        </p:spPr>
        <p:txBody>
          <a:bodyPr>
            <a:normAutofit/>
          </a:bodyPr>
          <a:lstStyle/>
          <a:p>
            <a:pPr>
              <a:buClr>
                <a:srgbClr val="FF4515"/>
              </a:buClr>
            </a:pPr>
            <a:r>
              <a:rPr lang="de-DE">
                <a:solidFill>
                  <a:srgbClr val="FEFFFF"/>
                </a:solidFill>
              </a:rPr>
              <a:t> HTML benötigt man für Inhalt und Struktur</a:t>
            </a:r>
          </a:p>
          <a:p>
            <a:pPr>
              <a:buClr>
                <a:srgbClr val="FF4515"/>
              </a:buClr>
            </a:pPr>
            <a:endParaRPr lang="en-AT">
              <a:solidFill>
                <a:srgbClr val="FEFFFF"/>
              </a:solidFill>
            </a:endParaRPr>
          </a:p>
        </p:txBody>
      </p:sp>
      <p:pic>
        <p:nvPicPr>
          <p:cNvPr id="1026" name="Picture 2" descr="Mastering HTML5 Confirm Email Validation: Ensure Data Accuracy and User ...">
            <a:extLst>
              <a:ext uri="{FF2B5EF4-FFF2-40B4-BE49-F238E27FC236}">
                <a16:creationId xmlns:a16="http://schemas.microsoft.com/office/drawing/2014/main" id="{6981B197-F591-0551-0285-EF076CB433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9434" b="14316"/>
          <a:stretch/>
        </p:blipFill>
        <p:spPr bwMode="auto">
          <a:xfrm>
            <a:off x="8713057" y="3118955"/>
            <a:ext cx="3001931" cy="16885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156549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89342F-EEDC-76A7-C378-B48FEC1219C4}"/>
              </a:ext>
            </a:extLst>
          </p:cNvPr>
          <p:cNvSpPr>
            <a:spLocks noGrp="1"/>
          </p:cNvSpPr>
          <p:nvPr>
            <p:ph type="title"/>
          </p:nvPr>
        </p:nvSpPr>
        <p:spPr>
          <a:xfrm>
            <a:off x="541867" y="787400"/>
            <a:ext cx="7145866" cy="778933"/>
          </a:xfrm>
        </p:spPr>
        <p:txBody>
          <a:bodyPr anchor="ctr">
            <a:normAutofit/>
          </a:bodyPr>
          <a:lstStyle/>
          <a:p>
            <a:pPr>
              <a:lnSpc>
                <a:spcPct val="90000"/>
              </a:lnSpc>
            </a:pPr>
            <a:r>
              <a:rPr lang="de-AT" sz="2500">
                <a:solidFill>
                  <a:srgbClr val="FEFFFF"/>
                </a:solidFill>
              </a:rPr>
              <a:t>CSS</a:t>
            </a:r>
            <a:br>
              <a:rPr lang="de-AT" sz="2500">
                <a:solidFill>
                  <a:srgbClr val="FEFFFF"/>
                </a:solidFill>
              </a:rPr>
            </a:br>
            <a:endParaRPr lang="en-AT" sz="2500">
              <a:solidFill>
                <a:srgbClr val="FEFFFF"/>
              </a:solidFill>
            </a:endParaRPr>
          </a:p>
        </p:txBody>
      </p:sp>
      <p:sp>
        <p:nvSpPr>
          <p:cNvPr id="4" name="Inhaltsplatzhalter 3">
            <a:extLst>
              <a:ext uri="{FF2B5EF4-FFF2-40B4-BE49-F238E27FC236}">
                <a16:creationId xmlns:a16="http://schemas.microsoft.com/office/drawing/2014/main" id="{79C24B02-A2BA-D989-F442-A2140B78B93D}"/>
              </a:ext>
            </a:extLst>
          </p:cNvPr>
          <p:cNvSpPr>
            <a:spLocks noGrp="1"/>
          </p:cNvSpPr>
          <p:nvPr>
            <p:ph idx="1"/>
          </p:nvPr>
        </p:nvSpPr>
        <p:spPr>
          <a:xfrm>
            <a:off x="541866" y="2032000"/>
            <a:ext cx="7145867" cy="3879222"/>
          </a:xfrm>
        </p:spPr>
        <p:txBody>
          <a:bodyPr>
            <a:normAutofit/>
          </a:bodyPr>
          <a:lstStyle/>
          <a:p>
            <a:r>
              <a:rPr lang="de-AT">
                <a:solidFill>
                  <a:srgbClr val="FEFFFF"/>
                </a:solidFill>
              </a:rPr>
              <a:t>CSS benötigt man für </a:t>
            </a:r>
            <a:r>
              <a:rPr lang="de-AT" b="0" i="0">
                <a:solidFill>
                  <a:srgbClr val="FEFFFF"/>
                </a:solidFill>
                <a:effectLst/>
                <a:latin typeface="Helvetica Neue"/>
              </a:rPr>
              <a:t>Layout und Formatierung</a:t>
            </a:r>
          </a:p>
          <a:p>
            <a:endParaRPr lang="en-AT">
              <a:solidFill>
                <a:srgbClr val="FEFFFF"/>
              </a:solidFill>
            </a:endParaRPr>
          </a:p>
        </p:txBody>
      </p:sp>
      <p:pic>
        <p:nvPicPr>
          <p:cNvPr id="2052" name="Picture 4" descr="Styling dates with CSS - Gordonmac Dot Com">
            <a:extLst>
              <a:ext uri="{FF2B5EF4-FFF2-40B4-BE49-F238E27FC236}">
                <a16:creationId xmlns:a16="http://schemas.microsoft.com/office/drawing/2014/main" id="{679B1FAB-8CC6-3C16-D280-CD54A8A2847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713057" y="2462282"/>
            <a:ext cx="3001931" cy="3001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35994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37669-D3CF-0C60-2157-5D25516041B9}"/>
              </a:ext>
            </a:extLst>
          </p:cNvPr>
          <p:cNvSpPr>
            <a:spLocks noGrp="1"/>
          </p:cNvSpPr>
          <p:nvPr>
            <p:ph type="title"/>
          </p:nvPr>
        </p:nvSpPr>
        <p:spPr>
          <a:xfrm>
            <a:off x="649224" y="645106"/>
            <a:ext cx="5122652" cy="1259894"/>
          </a:xfrm>
        </p:spPr>
        <p:txBody>
          <a:bodyPr>
            <a:normAutofit/>
          </a:bodyPr>
          <a:lstStyle/>
          <a:p>
            <a:r>
              <a:rPr lang="de-AT" b="1" i="0">
                <a:effectLst/>
                <a:latin typeface="Helvetica Neue"/>
              </a:rPr>
              <a:t>CSS-Sprücherl:</a:t>
            </a:r>
            <a:endParaRPr lang="en-AT" dirty="0"/>
          </a:p>
        </p:txBody>
      </p:sp>
      <p:sp>
        <p:nvSpPr>
          <p:cNvPr id="3" name="Inhaltsplatzhalter 2">
            <a:extLst>
              <a:ext uri="{FF2B5EF4-FFF2-40B4-BE49-F238E27FC236}">
                <a16:creationId xmlns:a16="http://schemas.microsoft.com/office/drawing/2014/main" id="{275BDD48-DC7D-9F1A-4322-57E7982E88D9}"/>
              </a:ext>
            </a:extLst>
          </p:cNvPr>
          <p:cNvSpPr>
            <a:spLocks noGrp="1"/>
          </p:cNvSpPr>
          <p:nvPr>
            <p:ph idx="1"/>
          </p:nvPr>
        </p:nvSpPr>
        <p:spPr>
          <a:xfrm>
            <a:off x="649225" y="2133600"/>
            <a:ext cx="5122652" cy="3759253"/>
          </a:xfrm>
        </p:spPr>
        <p:txBody>
          <a:bodyPr>
            <a:normAutofit/>
          </a:bodyPr>
          <a:lstStyle/>
          <a:p>
            <a:r>
              <a:rPr lang="de-DE" b="0" i="0">
                <a:effectLst/>
                <a:latin typeface="Helvetica Neue"/>
              </a:rPr>
              <a:t>CSS-Code besteht aus Regeln. Eine Regel besteht aus einem Selektor und einem Deklarationsblock. Ein Deklarationsblock besteht aus Deklarationen und ist durch geschwungene Klammern eingeschlossen. Eine Deklaration besteht aus Eigenschaft und Wert, die durch einen Doppelpunkt voneinander getrennt werden und von einem Strichpunkt abgeschlossen werden.</a:t>
            </a:r>
            <a:endParaRPr lang="en-AT"/>
          </a:p>
        </p:txBody>
      </p:sp>
      <p:pic>
        <p:nvPicPr>
          <p:cNvPr id="3074" name="Picture 2" descr="30 Best Responsive HTML5 CSS3 Website Templates">
            <a:extLst>
              <a:ext uri="{FF2B5EF4-FFF2-40B4-BE49-F238E27FC236}">
                <a16:creationId xmlns:a16="http://schemas.microsoft.com/office/drawing/2014/main" id="{44C383BA-1124-242B-50F7-2E53630BF5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1916" y="1066302"/>
            <a:ext cx="5451627" cy="4405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51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62A5AE-FDB3-C74A-4937-D27A3571F08B}"/>
              </a:ext>
            </a:extLst>
          </p:cNvPr>
          <p:cNvSpPr>
            <a:spLocks noGrp="1"/>
          </p:cNvSpPr>
          <p:nvPr>
            <p:ph type="title"/>
          </p:nvPr>
        </p:nvSpPr>
        <p:spPr/>
        <p:txBody>
          <a:bodyPr/>
          <a:lstStyle/>
          <a:p>
            <a:r>
              <a:rPr lang="de-AT" b="1" i="0" dirty="0">
                <a:solidFill>
                  <a:srgbClr val="333333"/>
                </a:solidFill>
                <a:effectLst/>
                <a:latin typeface="Helvetica Neue"/>
              </a:rPr>
              <a:t>Wichtige HTML-Tags</a:t>
            </a:r>
            <a:endParaRPr lang="en-AT" dirty="0"/>
          </a:p>
        </p:txBody>
      </p:sp>
      <p:sp>
        <p:nvSpPr>
          <p:cNvPr id="3" name="Inhaltsplatzhalter 2">
            <a:extLst>
              <a:ext uri="{FF2B5EF4-FFF2-40B4-BE49-F238E27FC236}">
                <a16:creationId xmlns:a16="http://schemas.microsoft.com/office/drawing/2014/main" id="{EABFF0BD-748D-DF0C-1F98-D8DD95C16873}"/>
              </a:ext>
            </a:extLst>
          </p:cNvPr>
          <p:cNvSpPr>
            <a:spLocks noGrp="1"/>
          </p:cNvSpPr>
          <p:nvPr>
            <p:ph idx="1"/>
          </p:nvPr>
        </p:nvSpPr>
        <p:spPr/>
        <p:txBody>
          <a:bodyPr>
            <a:normAutofit/>
          </a:bodyPr>
          <a:lstStyle/>
          <a:p>
            <a:r>
              <a:rPr lang="en-GB" sz="3600" b="0" i="0" dirty="0">
                <a:solidFill>
                  <a:srgbClr val="333333"/>
                </a:solidFill>
                <a:effectLst/>
                <a:latin typeface="Helvetica Neue"/>
              </a:rPr>
              <a:t>&lt;html&gt;</a:t>
            </a:r>
            <a:br>
              <a:rPr lang="en-GB" sz="3600" dirty="0"/>
            </a:br>
            <a:r>
              <a:rPr lang="en-GB" sz="3600" b="0" i="0" dirty="0">
                <a:solidFill>
                  <a:srgbClr val="333333"/>
                </a:solidFill>
                <a:effectLst/>
                <a:latin typeface="Helvetica Neue"/>
              </a:rPr>
              <a:t>     &lt;head&gt;</a:t>
            </a:r>
            <a:br>
              <a:rPr lang="en-GB" sz="3600" dirty="0"/>
            </a:br>
            <a:r>
              <a:rPr lang="en-GB" sz="3600" b="0" i="0" dirty="0">
                <a:solidFill>
                  <a:srgbClr val="333333"/>
                </a:solidFill>
                <a:effectLst/>
                <a:latin typeface="Helvetica Neue"/>
              </a:rPr>
              <a:t>     &lt;/head&gt;</a:t>
            </a:r>
            <a:br>
              <a:rPr lang="en-GB" sz="3600" dirty="0"/>
            </a:br>
            <a:r>
              <a:rPr lang="en-GB" sz="3600" b="0" i="0" dirty="0">
                <a:solidFill>
                  <a:srgbClr val="333333"/>
                </a:solidFill>
                <a:effectLst/>
                <a:latin typeface="Helvetica Neue"/>
              </a:rPr>
              <a:t>     &lt;body&gt;</a:t>
            </a:r>
            <a:br>
              <a:rPr lang="en-GB" sz="3600" dirty="0"/>
            </a:br>
            <a:r>
              <a:rPr lang="en-GB" sz="3600" b="0" i="0" dirty="0">
                <a:solidFill>
                  <a:srgbClr val="333333"/>
                </a:solidFill>
                <a:effectLst/>
                <a:latin typeface="Helvetica Neue"/>
              </a:rPr>
              <a:t>     &lt;/body&gt;</a:t>
            </a:r>
            <a:br>
              <a:rPr lang="en-GB" sz="3600" dirty="0"/>
            </a:br>
            <a:r>
              <a:rPr lang="en-GB" sz="3600" b="0" i="0" dirty="0">
                <a:solidFill>
                  <a:srgbClr val="333333"/>
                </a:solidFill>
                <a:effectLst/>
                <a:latin typeface="Helvetica Neue"/>
              </a:rPr>
              <a:t>&lt;/html&gt;</a:t>
            </a:r>
            <a:endParaRPr lang="en-AT" sz="3600" dirty="0"/>
          </a:p>
        </p:txBody>
      </p:sp>
    </p:spTree>
    <p:extLst>
      <p:ext uri="{BB962C8B-B14F-4D97-AF65-F5344CB8AC3E}">
        <p14:creationId xmlns:p14="http://schemas.microsoft.com/office/powerpoint/2010/main" val="2576312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7EB0ADB-26BE-4009-6103-AD0955925628}"/>
              </a:ext>
            </a:extLst>
          </p:cNvPr>
          <p:cNvSpPr>
            <a:spLocks noGrp="1" noChangeArrowheads="1"/>
          </p:cNvSpPr>
          <p:nvPr>
            <p:ph type="title"/>
          </p:nvPr>
        </p:nvSpPr>
        <p:spPr bwMode="auto">
          <a:xfrm>
            <a:off x="2592925" y="1033723"/>
            <a:ext cx="610936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T" altLang="en-AT" sz="2400" b="1" i="0" u="none" strike="noStrike" cap="none" normalizeH="0" baseline="0" dirty="0" err="1">
                <a:ln>
                  <a:noFill/>
                </a:ln>
                <a:solidFill>
                  <a:schemeClr val="tx1"/>
                </a:solidFill>
                <a:effectLst/>
                <a:latin typeface="Arial" panose="020B0604020202020204" pitchFamily="34" charset="0"/>
              </a:rPr>
              <a:t>Funktionen</a:t>
            </a:r>
            <a:r>
              <a:rPr kumimoji="0" lang="en-AT" altLang="en-AT" sz="2400" b="1" i="0" u="none" strike="noStrike" cap="none" normalizeH="0" baseline="0" dirty="0">
                <a:ln>
                  <a:noFill/>
                </a:ln>
                <a:solidFill>
                  <a:schemeClr val="tx1"/>
                </a:solidFill>
                <a:effectLst/>
                <a:latin typeface="Arial" panose="020B0604020202020204" pitchFamily="34" charset="0"/>
              </a:rPr>
              <a:t> von </a:t>
            </a:r>
            <a:r>
              <a:rPr kumimoji="0" lang="de-AT" altLang="en-AT" sz="2400" b="1" i="0" u="none" strike="noStrike" cap="none" normalizeH="0" baseline="0" dirty="0" err="1">
                <a:ln>
                  <a:noFill/>
                </a:ln>
                <a:solidFill>
                  <a:schemeClr val="tx1"/>
                </a:solidFill>
                <a:effectLst/>
                <a:latin typeface="Arial Unicode MS"/>
              </a:rPr>
              <a:t>head</a:t>
            </a:r>
            <a:r>
              <a:rPr kumimoji="0" lang="de-AT" altLang="en-AT" sz="2400" b="1" i="0" u="none" strike="noStrike" cap="none" normalizeH="0" baseline="0" dirty="0">
                <a:ln>
                  <a:noFill/>
                </a:ln>
                <a:solidFill>
                  <a:schemeClr val="tx1"/>
                </a:solidFill>
                <a:effectLst/>
                <a:latin typeface="Arial Unicode MS"/>
              </a:rPr>
              <a:t> </a:t>
            </a:r>
            <a:r>
              <a:rPr kumimoji="0" lang="de-AT" altLang="en-AT" sz="2400" b="1" i="0" u="none" strike="noStrike" cap="none" normalizeH="0" baseline="0" dirty="0">
                <a:ln>
                  <a:noFill/>
                </a:ln>
                <a:solidFill>
                  <a:schemeClr val="tx1"/>
                </a:solidFill>
                <a:effectLst/>
              </a:rPr>
              <a:t>und</a:t>
            </a:r>
            <a:r>
              <a:rPr kumimoji="0" lang="en-AT" altLang="en-AT" sz="2400" b="1" i="0" u="none" strike="noStrike" cap="none" normalizeH="0" baseline="0" dirty="0">
                <a:ln>
                  <a:noFill/>
                </a:ln>
                <a:solidFill>
                  <a:schemeClr val="tx1"/>
                </a:solidFill>
                <a:effectLst/>
              </a:rPr>
              <a:t> </a:t>
            </a:r>
            <a:r>
              <a:rPr kumimoji="0" lang="en-AT" altLang="en-AT" sz="2400" b="1" i="0" u="none" strike="noStrike" cap="none" normalizeH="0" baseline="0" dirty="0">
                <a:ln>
                  <a:noFill/>
                </a:ln>
                <a:solidFill>
                  <a:schemeClr val="tx1"/>
                </a:solidFill>
                <a:effectLst/>
                <a:latin typeface="Arial Unicode MS"/>
              </a:rPr>
              <a:t>body</a:t>
            </a:r>
            <a:r>
              <a:rPr kumimoji="0" lang="en-AT" altLang="en-AT" sz="2400" b="1" i="0" u="none" strike="noStrike" cap="none" normalizeH="0" baseline="0" dirty="0">
                <a:ln>
                  <a:noFill/>
                </a:ln>
                <a:solidFill>
                  <a:schemeClr val="tx1"/>
                </a:solidFill>
                <a:effectLst/>
              </a:rPr>
              <a:t> in HTML </a:t>
            </a:r>
            <a:endParaRPr kumimoji="0" lang="en-AT" altLang="en-AT" sz="2400" b="1" i="0" u="none" strike="noStrike" cap="none" normalizeH="0" baseline="0" dirty="0">
              <a:ln>
                <a:noFill/>
              </a:ln>
              <a:solidFill>
                <a:schemeClr val="tx1"/>
              </a:solidFill>
              <a:effectLst/>
              <a:latin typeface="Arial" panose="020B0604020202020204" pitchFamily="34" charset="0"/>
            </a:endParaRPr>
          </a:p>
        </p:txBody>
      </p:sp>
      <p:sp>
        <p:nvSpPr>
          <p:cNvPr id="3" name="Inhaltsplatzhalter 2">
            <a:extLst>
              <a:ext uri="{FF2B5EF4-FFF2-40B4-BE49-F238E27FC236}">
                <a16:creationId xmlns:a16="http://schemas.microsoft.com/office/drawing/2014/main" id="{A7B5ABD4-FE5D-CCDF-187A-08BF00CBE552}"/>
              </a:ext>
            </a:extLst>
          </p:cNvPr>
          <p:cNvSpPr>
            <a:spLocks noGrp="1"/>
          </p:cNvSpPr>
          <p:nvPr>
            <p:ph idx="1"/>
          </p:nvPr>
        </p:nvSpPr>
        <p:spPr/>
        <p:txBody>
          <a:bodyPr/>
          <a:lstStyle/>
          <a:p>
            <a:r>
              <a:rPr lang="de-DE" b="1" dirty="0"/>
              <a:t>HTML:</a:t>
            </a:r>
          </a:p>
          <a:p>
            <a:r>
              <a:rPr lang="de-DE" dirty="0"/>
              <a:t>Kopfbereich </a:t>
            </a:r>
          </a:p>
          <a:p>
            <a:r>
              <a:rPr lang="de-DE" dirty="0"/>
              <a:t>Enthält Meta-Informationen (unsichtbar für Nutzer)</a:t>
            </a:r>
          </a:p>
          <a:p>
            <a:r>
              <a:rPr lang="de-DE" b="1" dirty="0"/>
              <a:t>CSS:</a:t>
            </a:r>
          </a:p>
          <a:p>
            <a:r>
              <a:rPr lang="de-DE" dirty="0"/>
              <a:t>Hauptbereich </a:t>
            </a:r>
          </a:p>
          <a:p>
            <a:r>
              <a:rPr lang="de-DE" dirty="0"/>
              <a:t>Enthält den sichtbaren Inhalt der Webseite</a:t>
            </a:r>
          </a:p>
          <a:p>
            <a:endParaRPr lang="en-AT" dirty="0"/>
          </a:p>
        </p:txBody>
      </p:sp>
    </p:spTree>
    <p:extLst>
      <p:ext uri="{BB962C8B-B14F-4D97-AF65-F5344CB8AC3E}">
        <p14:creationId xmlns:p14="http://schemas.microsoft.com/office/powerpoint/2010/main" val="299067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9BA76A-70AA-58B3-5276-2C4662EBF877}"/>
              </a:ext>
            </a:extLst>
          </p:cNvPr>
          <p:cNvSpPr>
            <a:spLocks noGrp="1"/>
          </p:cNvSpPr>
          <p:nvPr>
            <p:ph type="title"/>
          </p:nvPr>
        </p:nvSpPr>
        <p:spPr/>
        <p:txBody>
          <a:bodyPr/>
          <a:lstStyle/>
          <a:p>
            <a:r>
              <a:rPr lang="de-AT" dirty="0"/>
              <a:t>Wie kann man ein Bild einfügen</a:t>
            </a:r>
            <a:endParaRPr lang="en-AT" dirty="0"/>
          </a:p>
        </p:txBody>
      </p:sp>
      <p:pic>
        <p:nvPicPr>
          <p:cNvPr id="5" name="Inhaltsplatzhalter 4">
            <a:extLst>
              <a:ext uri="{FF2B5EF4-FFF2-40B4-BE49-F238E27FC236}">
                <a16:creationId xmlns:a16="http://schemas.microsoft.com/office/drawing/2014/main" id="{96BE3EEE-84C3-CFFA-9D99-0BB872227820}"/>
              </a:ext>
            </a:extLst>
          </p:cNvPr>
          <p:cNvPicPr>
            <a:picLocks noGrp="1" noChangeAspect="1"/>
          </p:cNvPicPr>
          <p:nvPr>
            <p:ph idx="1"/>
          </p:nvPr>
        </p:nvPicPr>
        <p:blipFill>
          <a:blip r:embed="rId2"/>
          <a:stretch>
            <a:fillRect/>
          </a:stretch>
        </p:blipFill>
        <p:spPr>
          <a:xfrm>
            <a:off x="1681923" y="2152639"/>
            <a:ext cx="8715783" cy="3319625"/>
          </a:xfrm>
        </p:spPr>
      </p:pic>
      <mc:AlternateContent xmlns:mc="http://schemas.openxmlformats.org/markup-compatibility/2006" xmlns:p14="http://schemas.microsoft.com/office/powerpoint/2010/main">
        <mc:Choice Requires="p14">
          <p:contentPart p14:bwMode="auto" r:id="rId3">
            <p14:nvContentPartPr>
              <p14:cNvPr id="6" name="Freihand 5">
                <a:extLst>
                  <a:ext uri="{FF2B5EF4-FFF2-40B4-BE49-F238E27FC236}">
                    <a16:creationId xmlns:a16="http://schemas.microsoft.com/office/drawing/2014/main" id="{F43F4D0C-89DD-6566-B091-3A52B6A75514}"/>
                  </a:ext>
                </a:extLst>
              </p14:cNvPr>
              <p14:cNvContentPartPr/>
              <p14:nvPr/>
            </p14:nvContentPartPr>
            <p14:xfrm>
              <a:off x="5566417" y="4559203"/>
              <a:ext cx="1719720" cy="74160"/>
            </p14:xfrm>
          </p:contentPart>
        </mc:Choice>
        <mc:Fallback xmlns="">
          <p:pic>
            <p:nvPicPr>
              <p:cNvPr id="6" name="Freihand 5">
                <a:extLst>
                  <a:ext uri="{FF2B5EF4-FFF2-40B4-BE49-F238E27FC236}">
                    <a16:creationId xmlns:a16="http://schemas.microsoft.com/office/drawing/2014/main" id="{F43F4D0C-89DD-6566-B091-3A52B6A75514}"/>
                  </a:ext>
                </a:extLst>
              </p:cNvPr>
              <p:cNvPicPr/>
              <p:nvPr/>
            </p:nvPicPr>
            <p:blipFill>
              <a:blip r:embed="rId4"/>
              <a:stretch>
                <a:fillRect/>
              </a:stretch>
            </p:blipFill>
            <p:spPr>
              <a:xfrm>
                <a:off x="5512777" y="4451563"/>
                <a:ext cx="1827360" cy="289800"/>
              </a:xfrm>
              <a:prstGeom prst="rect">
                <a:avLst/>
              </a:prstGeom>
            </p:spPr>
          </p:pic>
        </mc:Fallback>
      </mc:AlternateContent>
    </p:spTree>
    <p:extLst>
      <p:ext uri="{BB962C8B-B14F-4D97-AF65-F5344CB8AC3E}">
        <p14:creationId xmlns:p14="http://schemas.microsoft.com/office/powerpoint/2010/main" val="3458066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813414-1E53-3C39-7997-33BFA8040397}"/>
              </a:ext>
            </a:extLst>
          </p:cNvPr>
          <p:cNvSpPr>
            <a:spLocks noGrp="1"/>
          </p:cNvSpPr>
          <p:nvPr>
            <p:ph type="title"/>
          </p:nvPr>
        </p:nvSpPr>
        <p:spPr/>
        <p:txBody>
          <a:bodyPr>
            <a:normAutofit/>
          </a:bodyPr>
          <a:lstStyle/>
          <a:p>
            <a:r>
              <a:rPr lang="de-AT" sz="4400" b="1" i="0" dirty="0">
                <a:solidFill>
                  <a:srgbClr val="333333"/>
                </a:solidFill>
                <a:effectLst/>
                <a:latin typeface="Helvetica Neue"/>
              </a:rPr>
              <a:t>Hyperlink</a:t>
            </a:r>
            <a:endParaRPr lang="en-AT" sz="4400" b="1" dirty="0"/>
          </a:p>
        </p:txBody>
      </p:sp>
      <p:sp>
        <p:nvSpPr>
          <p:cNvPr id="3" name="Inhaltsplatzhalter 2">
            <a:extLst>
              <a:ext uri="{FF2B5EF4-FFF2-40B4-BE49-F238E27FC236}">
                <a16:creationId xmlns:a16="http://schemas.microsoft.com/office/drawing/2014/main" id="{C49A9110-15E6-5D92-AB5B-413775F3A7DB}"/>
              </a:ext>
            </a:extLst>
          </p:cNvPr>
          <p:cNvSpPr>
            <a:spLocks noGrp="1"/>
          </p:cNvSpPr>
          <p:nvPr>
            <p:ph idx="1"/>
          </p:nvPr>
        </p:nvSpPr>
        <p:spPr/>
        <p:txBody>
          <a:bodyPr/>
          <a:lstStyle/>
          <a:p>
            <a:pPr algn="l">
              <a:spcAft>
                <a:spcPts val="675"/>
              </a:spcAft>
            </a:pPr>
            <a:r>
              <a:rPr lang="de-DE" b="0" i="0" dirty="0">
                <a:solidFill>
                  <a:srgbClr val="333333"/>
                </a:solidFill>
                <a:effectLst/>
                <a:latin typeface="Helvetica Neue"/>
              </a:rPr>
              <a:t>Hyperlink: &lt;a </a:t>
            </a:r>
            <a:r>
              <a:rPr lang="de-DE" b="0" i="0" dirty="0" err="1">
                <a:solidFill>
                  <a:srgbClr val="333333"/>
                </a:solidFill>
                <a:effectLst/>
                <a:latin typeface="Helvetica Neue"/>
              </a:rPr>
              <a:t>href</a:t>
            </a:r>
            <a:r>
              <a:rPr lang="de-DE" b="0" i="0" dirty="0">
                <a:solidFill>
                  <a:srgbClr val="333333"/>
                </a:solidFill>
                <a:effectLst/>
                <a:latin typeface="Helvetica Neue"/>
              </a:rPr>
              <a:t>="http://www.orf.at"&gt;ORF&lt;/a&gt;</a:t>
            </a:r>
          </a:p>
          <a:p>
            <a:pPr algn="l">
              <a:spcAft>
                <a:spcPts val="675"/>
              </a:spcAft>
            </a:pPr>
            <a:r>
              <a:rPr lang="de-DE" b="0" i="0" dirty="0">
                <a:solidFill>
                  <a:srgbClr val="333333"/>
                </a:solidFill>
                <a:effectLst/>
                <a:latin typeface="Helvetica Neue"/>
              </a:rPr>
              <a:t>Ein </a:t>
            </a:r>
            <a:r>
              <a:rPr lang="de-DE" b="1" i="0" dirty="0">
                <a:solidFill>
                  <a:srgbClr val="333333"/>
                </a:solidFill>
                <a:effectLst/>
                <a:latin typeface="Helvetica Neue"/>
              </a:rPr>
              <a:t>Hyperlink</a:t>
            </a:r>
            <a:r>
              <a:rPr lang="de-DE" b="0" i="0" dirty="0">
                <a:solidFill>
                  <a:srgbClr val="333333"/>
                </a:solidFill>
                <a:effectLst/>
                <a:latin typeface="Helvetica Neue"/>
              </a:rPr>
              <a:t> wird mit dem HTML-Tag &lt;a&gt; &lt;/a&gt; (steht für </a:t>
            </a:r>
            <a:r>
              <a:rPr lang="de-DE" b="0" i="0" dirty="0" err="1">
                <a:solidFill>
                  <a:srgbClr val="333333"/>
                </a:solidFill>
                <a:effectLst/>
                <a:latin typeface="Helvetica Neue"/>
              </a:rPr>
              <a:t>anchor</a:t>
            </a:r>
            <a:r>
              <a:rPr lang="de-DE" b="0" i="0" dirty="0">
                <a:solidFill>
                  <a:srgbClr val="333333"/>
                </a:solidFill>
                <a:effectLst/>
                <a:latin typeface="Helvetica Neue"/>
              </a:rPr>
              <a:t> = Anker) erstellt. Dieser Tag verlangt allerdings auch noch ein </a:t>
            </a:r>
            <a:r>
              <a:rPr lang="de-DE" b="1" i="0" dirty="0">
                <a:solidFill>
                  <a:srgbClr val="333333"/>
                </a:solidFill>
                <a:effectLst/>
                <a:latin typeface="Helvetica Neue"/>
              </a:rPr>
              <a:t>Attribut</a:t>
            </a:r>
            <a:r>
              <a:rPr lang="de-DE" b="0" i="0" dirty="0">
                <a:solidFill>
                  <a:srgbClr val="333333"/>
                </a:solidFill>
                <a:effectLst/>
                <a:latin typeface="Helvetica Neue"/>
              </a:rPr>
              <a:t> (=Eigenschaft), also das Ziel, wo man hin will: entweder eine URL (=Internetadresse und steht für Universal </a:t>
            </a:r>
            <a:r>
              <a:rPr lang="de-DE" b="0" i="0" dirty="0" err="1">
                <a:solidFill>
                  <a:srgbClr val="333333"/>
                </a:solidFill>
                <a:effectLst/>
                <a:latin typeface="Helvetica Neue"/>
              </a:rPr>
              <a:t>Resource</a:t>
            </a:r>
            <a:r>
              <a:rPr lang="de-DE" b="0" i="0" dirty="0">
                <a:solidFill>
                  <a:srgbClr val="333333"/>
                </a:solidFill>
                <a:effectLst/>
                <a:latin typeface="Helvetica Neue"/>
              </a:rPr>
              <a:t> Locator) oder eine andere Webseite der Website oder eine andere Stelle der Webseite selbst. Das Attribut wird mit </a:t>
            </a:r>
            <a:r>
              <a:rPr lang="de-DE" b="0" i="0" dirty="0" err="1">
                <a:solidFill>
                  <a:srgbClr val="333333"/>
                </a:solidFill>
                <a:effectLst/>
                <a:latin typeface="Helvetica Neue"/>
              </a:rPr>
              <a:t>href</a:t>
            </a:r>
            <a:r>
              <a:rPr lang="de-DE" b="0" i="0" dirty="0">
                <a:solidFill>
                  <a:srgbClr val="333333"/>
                </a:solidFill>
                <a:effectLst/>
                <a:latin typeface="Helvetica Neue"/>
              </a:rPr>
              <a:t>= definiert.</a:t>
            </a:r>
          </a:p>
          <a:p>
            <a:endParaRPr lang="en-AT" dirty="0"/>
          </a:p>
        </p:txBody>
      </p:sp>
      <p:pic>
        <p:nvPicPr>
          <p:cNvPr id="5" name="Grafik 4">
            <a:extLst>
              <a:ext uri="{FF2B5EF4-FFF2-40B4-BE49-F238E27FC236}">
                <a16:creationId xmlns:a16="http://schemas.microsoft.com/office/drawing/2014/main" id="{FC348AC3-E4CA-F2B5-5BCC-30AF5868EB9E}"/>
              </a:ext>
            </a:extLst>
          </p:cNvPr>
          <p:cNvPicPr>
            <a:picLocks noChangeAspect="1"/>
          </p:cNvPicPr>
          <p:nvPr/>
        </p:nvPicPr>
        <p:blipFill>
          <a:blip r:embed="rId2"/>
          <a:stretch>
            <a:fillRect/>
          </a:stretch>
        </p:blipFill>
        <p:spPr>
          <a:xfrm>
            <a:off x="2674962" y="4631663"/>
            <a:ext cx="6927826" cy="595943"/>
          </a:xfrm>
          <a:prstGeom prst="rect">
            <a:avLst/>
          </a:prstGeom>
        </p:spPr>
      </p:pic>
    </p:spTree>
    <p:extLst>
      <p:ext uri="{BB962C8B-B14F-4D97-AF65-F5344CB8AC3E}">
        <p14:creationId xmlns:p14="http://schemas.microsoft.com/office/powerpoint/2010/main" val="146693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D1805E-F64E-4FAD-A389-E5059AF10D35}"/>
              </a:ext>
            </a:extLst>
          </p:cNvPr>
          <p:cNvSpPr>
            <a:spLocks noGrp="1"/>
          </p:cNvSpPr>
          <p:nvPr>
            <p:ph type="title"/>
          </p:nvPr>
        </p:nvSpPr>
        <p:spPr/>
        <p:txBody>
          <a:bodyPr/>
          <a:lstStyle/>
          <a:p>
            <a:r>
              <a:rPr lang="de-AT" b="1" dirty="0">
                <a:effectLst>
                  <a:outerShdw blurRad="38100" dist="38100" dir="2700000" algn="tl">
                    <a:srgbClr val="000000">
                      <a:alpha val="43137"/>
                    </a:srgbClr>
                  </a:outerShdw>
                </a:effectLst>
              </a:rPr>
              <a:t>Photoshop</a:t>
            </a:r>
            <a:br>
              <a:rPr lang="de-AT" b="1" dirty="0">
                <a:effectLst>
                  <a:outerShdw blurRad="38100" dist="38100" dir="2700000" algn="tl">
                    <a:srgbClr val="000000">
                      <a:alpha val="43137"/>
                    </a:srgbClr>
                  </a:outerShdw>
                </a:effectLst>
              </a:rPr>
            </a:br>
            <a:endParaRPr lang="de-AT" b="1" dirty="0">
              <a:effectLst>
                <a:outerShdw blurRad="38100" dist="38100" dir="2700000" algn="tl">
                  <a:srgbClr val="000000">
                    <a:alpha val="43137"/>
                  </a:srgbClr>
                </a:outerShdw>
              </a:effectLst>
            </a:endParaRPr>
          </a:p>
        </p:txBody>
      </p:sp>
      <p:pic>
        <p:nvPicPr>
          <p:cNvPr id="7" name="Inhaltsplatzhalter 6">
            <a:extLst>
              <a:ext uri="{FF2B5EF4-FFF2-40B4-BE49-F238E27FC236}">
                <a16:creationId xmlns:a16="http://schemas.microsoft.com/office/drawing/2014/main" id="{7DAB1649-7558-4C9A-9453-B5CBA3E1FE17}"/>
              </a:ext>
            </a:extLst>
          </p:cNvPr>
          <p:cNvPicPr>
            <a:picLocks noGrp="1" noChangeAspect="1"/>
          </p:cNvPicPr>
          <p:nvPr>
            <p:ph idx="1"/>
          </p:nvPr>
        </p:nvPicPr>
        <p:blipFill>
          <a:blip r:embed="rId2"/>
          <a:stretch>
            <a:fillRect/>
          </a:stretch>
        </p:blipFill>
        <p:spPr>
          <a:xfrm>
            <a:off x="174673" y="1904999"/>
            <a:ext cx="3503508" cy="2740031"/>
          </a:xfrm>
          <a:prstGeom prst="rect">
            <a:avLst/>
          </a:prstGeom>
        </p:spPr>
      </p:pic>
      <p:cxnSp>
        <p:nvCxnSpPr>
          <p:cNvPr id="9" name="Gerade Verbindung mit Pfeil 8">
            <a:extLst>
              <a:ext uri="{FF2B5EF4-FFF2-40B4-BE49-F238E27FC236}">
                <a16:creationId xmlns:a16="http://schemas.microsoft.com/office/drawing/2014/main" id="{4A2D4950-64CD-4EDC-9FC1-EFABD742F254}"/>
              </a:ext>
            </a:extLst>
          </p:cNvPr>
          <p:cNvCxnSpPr>
            <a:cxnSpLocks/>
          </p:cNvCxnSpPr>
          <p:nvPr/>
        </p:nvCxnSpPr>
        <p:spPr>
          <a:xfrm>
            <a:off x="3715265" y="3377695"/>
            <a:ext cx="38717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F4464D0A-215C-4C33-BAC9-9FD09D65C469}"/>
              </a:ext>
            </a:extLst>
          </p:cNvPr>
          <p:cNvPicPr>
            <a:picLocks noChangeAspect="1"/>
          </p:cNvPicPr>
          <p:nvPr/>
        </p:nvPicPr>
        <p:blipFill>
          <a:blip r:embed="rId3"/>
          <a:stretch>
            <a:fillRect/>
          </a:stretch>
        </p:blipFill>
        <p:spPr>
          <a:xfrm>
            <a:off x="4102443" y="1989144"/>
            <a:ext cx="3319152" cy="2655873"/>
          </a:xfrm>
          <a:prstGeom prst="rect">
            <a:avLst/>
          </a:prstGeom>
        </p:spPr>
      </p:pic>
      <p:pic>
        <p:nvPicPr>
          <p:cNvPr id="12" name="Grafik 11">
            <a:extLst>
              <a:ext uri="{FF2B5EF4-FFF2-40B4-BE49-F238E27FC236}">
                <a16:creationId xmlns:a16="http://schemas.microsoft.com/office/drawing/2014/main" id="{5BECD492-75E7-4D56-929F-B58A85ED0BB9}"/>
              </a:ext>
            </a:extLst>
          </p:cNvPr>
          <p:cNvPicPr>
            <a:picLocks noChangeAspect="1"/>
          </p:cNvPicPr>
          <p:nvPr/>
        </p:nvPicPr>
        <p:blipFill>
          <a:blip r:embed="rId4"/>
          <a:stretch>
            <a:fillRect/>
          </a:stretch>
        </p:blipFill>
        <p:spPr>
          <a:xfrm>
            <a:off x="8062966" y="1906832"/>
            <a:ext cx="3532262" cy="2738185"/>
          </a:xfrm>
          <a:prstGeom prst="rect">
            <a:avLst/>
          </a:prstGeom>
        </p:spPr>
      </p:pic>
      <p:cxnSp>
        <p:nvCxnSpPr>
          <p:cNvPr id="14" name="Gerade Verbindung mit Pfeil 13">
            <a:extLst>
              <a:ext uri="{FF2B5EF4-FFF2-40B4-BE49-F238E27FC236}">
                <a16:creationId xmlns:a16="http://schemas.microsoft.com/office/drawing/2014/main" id="{1F5C40CB-A2F3-4DC9-8EE3-12AC433E35EC}"/>
              </a:ext>
            </a:extLst>
          </p:cNvPr>
          <p:cNvCxnSpPr/>
          <p:nvPr/>
        </p:nvCxnSpPr>
        <p:spPr>
          <a:xfrm>
            <a:off x="7611762" y="3429000"/>
            <a:ext cx="3707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7575286"/>
      </p:ext>
    </p:extLst>
  </p:cSld>
  <p:clrMapOvr>
    <a:masterClrMapping/>
  </p:clrMapOvr>
</p:sld>
</file>

<file path=ppt/theme/theme1.xml><?xml version="1.0" encoding="utf-8"?>
<a:theme xmlns:a="http://schemas.openxmlformats.org/drawingml/2006/main" name="Fetzen">
  <a:themeElements>
    <a:clrScheme name="Fetz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äsentation1" id="{6FAA2156-F7A6-4ACA-BC73-5CEABE635A4B}" vid="{706E82EC-80A5-4152-B078-6C66CCA8174E}"/>
    </a:ext>
  </a:extLst>
</a:theme>
</file>

<file path=docProps/app.xml><?xml version="1.0" encoding="utf-8"?>
<Properties xmlns="http://schemas.openxmlformats.org/officeDocument/2006/extended-properties" xmlns:vt="http://schemas.openxmlformats.org/officeDocument/2006/docPropsVTypes">
  <Template>Soroush Zabihi</Template>
  <TotalTime>0</TotalTime>
  <Words>257</Words>
  <Application>Microsoft Office PowerPoint</Application>
  <PresentationFormat>Breitbild</PresentationFormat>
  <Paragraphs>22</Paragraphs>
  <Slides>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Arial</vt:lpstr>
      <vt:lpstr>Arial Unicode MS</vt:lpstr>
      <vt:lpstr>Century Gothic</vt:lpstr>
      <vt:lpstr>Helvetica Neue</vt:lpstr>
      <vt:lpstr>Wingdings 3</vt:lpstr>
      <vt:lpstr>Fetzen</vt:lpstr>
      <vt:lpstr>Soroush Zabihi</vt:lpstr>
      <vt:lpstr>HTML</vt:lpstr>
      <vt:lpstr>CSS </vt:lpstr>
      <vt:lpstr>CSS-Sprücherl:</vt:lpstr>
      <vt:lpstr>Wichtige HTML-Tags</vt:lpstr>
      <vt:lpstr>Funktionen von head und body in HTML </vt:lpstr>
      <vt:lpstr>Wie kann man ein Bild einfügen</vt:lpstr>
      <vt:lpstr>Hyperlink</vt:lpstr>
      <vt:lpstr>Photoshop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Soroush Zabihi</dc:title>
  <dc:creator>Soroush ZABIHINEYSHABOURI</dc:creator>
  <cp:lastModifiedBy>Soroush ZABIHINEYSHABOURI</cp:lastModifiedBy>
  <cp:revision>2</cp:revision>
  <dcterms:created xsi:type="dcterms:W3CDTF">2024-12-06T08:24:41Z</dcterms:created>
  <dcterms:modified xsi:type="dcterms:W3CDTF">2024-12-06T08:39:53Z</dcterms:modified>
</cp:coreProperties>
</file>