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abbamoh\Desktop\ABBASI_211024\Excel%20Buchhaltung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/>
              <a:t>Buchhaltung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Jän</c:v>
                </c:pt>
              </c:strCache>
            </c:strRef>
          </c:tx>
          <c:spPr>
            <a:noFill/>
            <a:ln w="9525" cap="flat" cmpd="sng" algn="ctr">
              <a:solidFill>
                <a:schemeClr val="accent1"/>
              </a:solidFill>
              <a:miter lim="800000"/>
            </a:ln>
            <a:effectLst>
              <a:glow rad="63500">
                <a:schemeClr val="accent1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Tabelle1!$B$2:$F$2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</c:v>
                </c:pt>
                <c:pt idx="3">
                  <c:v>Erhöunghg</c:v>
                </c:pt>
                <c:pt idx="4">
                  <c:v>Bruttogewinn</c:v>
                </c:pt>
              </c:strCache>
            </c:strRef>
          </c:cat>
          <c:val>
            <c:numRef>
              <c:f>Tabelle1!$B$3:$F$3</c:f>
              <c:numCache>
                <c:formatCode>General</c:formatCode>
                <c:ptCount val="5"/>
                <c:pt idx="0">
                  <c:v>150</c:v>
                </c:pt>
                <c:pt idx="1">
                  <c:v>90</c:v>
                </c:pt>
                <c:pt idx="2">
                  <c:v>60</c:v>
                </c:pt>
                <c:pt idx="3">
                  <c:v>1.23</c:v>
                </c:pt>
                <c:pt idx="4">
                  <c:v>73.8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2E-49A9-845C-DE4893F4631B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Feb</c:v>
                </c:pt>
              </c:strCache>
            </c:strRef>
          </c:tx>
          <c:spPr>
            <a:noFill/>
            <a:ln w="9525" cap="flat" cmpd="sng" algn="ctr">
              <a:solidFill>
                <a:schemeClr val="accent2"/>
              </a:solidFill>
              <a:miter lim="800000"/>
            </a:ln>
            <a:effectLst>
              <a:glow rad="63500">
                <a:schemeClr val="accent2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Tabelle1!$B$2:$F$2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</c:v>
                </c:pt>
                <c:pt idx="3">
                  <c:v>Erhöunghg</c:v>
                </c:pt>
                <c:pt idx="4">
                  <c:v>Bruttogewinn</c:v>
                </c:pt>
              </c:strCache>
            </c:strRef>
          </c:cat>
          <c:val>
            <c:numRef>
              <c:f>Tabelle1!$B$4:$F$4</c:f>
              <c:numCache>
                <c:formatCode>General</c:formatCode>
                <c:ptCount val="5"/>
                <c:pt idx="0">
                  <c:v>150</c:v>
                </c:pt>
                <c:pt idx="1">
                  <c:v>120</c:v>
                </c:pt>
                <c:pt idx="2">
                  <c:v>30</c:v>
                </c:pt>
                <c:pt idx="4">
                  <c:v>36.9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2E-49A9-845C-DE4893F4631B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Mär</c:v>
                </c:pt>
              </c:strCache>
            </c:strRef>
          </c:tx>
          <c:spPr>
            <a:noFill/>
            <a:ln w="9525" cap="flat" cmpd="sng" algn="ctr">
              <a:solidFill>
                <a:schemeClr val="accent3"/>
              </a:solidFill>
              <a:miter lim="800000"/>
            </a:ln>
            <a:effectLst>
              <a:glow rad="63500">
                <a:schemeClr val="accent3">
                  <a:satMod val="175000"/>
                  <a:alpha val="25000"/>
                </a:schemeClr>
              </a:glow>
            </a:effectLst>
          </c:spPr>
          <c:invertIfNegative val="0"/>
          <c:cat>
            <c:strRef>
              <c:f>Tabelle1!$B$2:$F$2</c:f>
              <c:strCache>
                <c:ptCount val="5"/>
                <c:pt idx="0">
                  <c:v>Einnahmen</c:v>
                </c:pt>
                <c:pt idx="1">
                  <c:v>Ausgaben</c:v>
                </c:pt>
                <c:pt idx="2">
                  <c:v>Gewinn</c:v>
                </c:pt>
                <c:pt idx="3">
                  <c:v>Erhöunghg</c:v>
                </c:pt>
                <c:pt idx="4">
                  <c:v>Bruttogewinn</c:v>
                </c:pt>
              </c:strCache>
            </c:strRef>
          </c:cat>
          <c:val>
            <c:numRef>
              <c:f>Tabelle1!$B$5:$F$5</c:f>
              <c:numCache>
                <c:formatCode>General</c:formatCode>
                <c:ptCount val="5"/>
                <c:pt idx="0">
                  <c:v>150</c:v>
                </c:pt>
                <c:pt idx="1">
                  <c:v>75</c:v>
                </c:pt>
                <c:pt idx="2">
                  <c:v>75</c:v>
                </c:pt>
                <c:pt idx="4">
                  <c:v>92.25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2E-49A9-845C-DE4893F463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5"/>
        <c:overlap val="-40"/>
        <c:axId val="326195000"/>
        <c:axId val="326196312"/>
      </c:barChart>
      <c:catAx>
        <c:axId val="32619500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26196312"/>
        <c:crosses val="autoZero"/>
        <c:auto val="1"/>
        <c:lblAlgn val="ctr"/>
        <c:lblOffset val="100"/>
        <c:noMultiLvlLbl val="0"/>
      </c:catAx>
      <c:valAx>
        <c:axId val="32619631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26195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8072784792227943"/>
          <c:y val="0.11603662510588499"/>
          <c:w val="0.23636744128888926"/>
          <c:h val="6.05289188099681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3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07661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390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230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638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25917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437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640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981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015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0126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8712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E8C4E07-D866-4C10-98B8-BC5726B37097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693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EFDE5-BA0E-41F7-8F3F-2DB90C97E3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2022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3828C11-9188-44E3-9F58-1DF2F18DC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Mohammad ABBASI</a:t>
            </a:r>
          </a:p>
          <a:p>
            <a:r>
              <a:rPr lang="de-AT" dirty="0"/>
              <a:t>Ω</a:t>
            </a:r>
          </a:p>
        </p:txBody>
      </p:sp>
    </p:spTree>
    <p:extLst>
      <p:ext uri="{BB962C8B-B14F-4D97-AF65-F5344CB8AC3E}">
        <p14:creationId xmlns:p14="http://schemas.microsoft.com/office/powerpoint/2010/main" val="306967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F777BE-84AB-4813-93DB-551CB1CD6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 (Excel)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BCD03196-C4C1-4FE0-8421-91E729C07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420097"/>
              </p:ext>
            </p:extLst>
          </p:nvPr>
        </p:nvGraphicFramePr>
        <p:xfrm>
          <a:off x="1371597" y="1400960"/>
          <a:ext cx="5800990" cy="2894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475">
                  <a:extLst>
                    <a:ext uri="{9D8B030D-6E8A-4147-A177-3AD203B41FA5}">
                      <a16:colId xmlns:a16="http://schemas.microsoft.com/office/drawing/2014/main" val="1252469518"/>
                    </a:ext>
                  </a:extLst>
                </a:gridCol>
                <a:gridCol w="956188">
                  <a:extLst>
                    <a:ext uri="{9D8B030D-6E8A-4147-A177-3AD203B41FA5}">
                      <a16:colId xmlns:a16="http://schemas.microsoft.com/office/drawing/2014/main" val="2476223821"/>
                    </a:ext>
                  </a:extLst>
                </a:gridCol>
                <a:gridCol w="966832">
                  <a:extLst>
                    <a:ext uri="{9D8B030D-6E8A-4147-A177-3AD203B41FA5}">
                      <a16:colId xmlns:a16="http://schemas.microsoft.com/office/drawing/2014/main" val="905967229"/>
                    </a:ext>
                  </a:extLst>
                </a:gridCol>
                <a:gridCol w="966832">
                  <a:extLst>
                    <a:ext uri="{9D8B030D-6E8A-4147-A177-3AD203B41FA5}">
                      <a16:colId xmlns:a16="http://schemas.microsoft.com/office/drawing/2014/main" val="456401484"/>
                    </a:ext>
                  </a:extLst>
                </a:gridCol>
                <a:gridCol w="920707">
                  <a:extLst>
                    <a:ext uri="{9D8B030D-6E8A-4147-A177-3AD203B41FA5}">
                      <a16:colId xmlns:a16="http://schemas.microsoft.com/office/drawing/2014/main" val="3708296854"/>
                    </a:ext>
                  </a:extLst>
                </a:gridCol>
                <a:gridCol w="1012956">
                  <a:extLst>
                    <a:ext uri="{9D8B030D-6E8A-4147-A177-3AD203B41FA5}">
                      <a16:colId xmlns:a16="http://schemas.microsoft.com/office/drawing/2014/main" val="1592691285"/>
                    </a:ext>
                  </a:extLst>
                </a:gridCol>
              </a:tblGrid>
              <a:tr h="769237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Zeit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Einnahmen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Ausgaben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Gewinn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Erhöunghg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Bruttogewinn</a:t>
                      </a:r>
                      <a:endParaRPr lang="de-A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6686544"/>
                  </a:ext>
                </a:extLst>
              </a:tr>
              <a:tr h="42499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Jän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90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60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1,23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73,8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9150348"/>
                  </a:ext>
                </a:extLst>
              </a:tr>
              <a:tr h="42499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Feb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120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36,9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3747552"/>
                  </a:ext>
                </a:extLst>
              </a:tr>
              <a:tr h="42499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Mär</a:t>
                      </a:r>
                      <a:endParaRPr lang="de-A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92,25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0036622"/>
                  </a:ext>
                </a:extLst>
              </a:tr>
              <a:tr h="42499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{&lt;_&gt;} 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6605113"/>
                  </a:ext>
                </a:extLst>
              </a:tr>
              <a:tr h="424993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Summe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450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285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165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 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 dirty="0">
                          <a:effectLst/>
                        </a:rPr>
                        <a:t>202,95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438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47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D70B1E-603D-416D-819D-A4F850A8F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 (Excel)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3DD97100-21AC-46E1-8223-395125A0DA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804275"/>
              </p:ext>
            </p:extLst>
          </p:nvPr>
        </p:nvGraphicFramePr>
        <p:xfrm>
          <a:off x="1371599" y="1629562"/>
          <a:ext cx="5834543" cy="3378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1865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0D4EC-8163-46C1-970F-D32D9D460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Absolutem Zellbezug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C7464F2-AF6F-485C-80FF-1E1E434FE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934" y="1428750"/>
            <a:ext cx="2591162" cy="2095792"/>
          </a:xfrm>
          <a:prstGeom prst="rect">
            <a:avLst/>
          </a:prstGeom>
        </p:spPr>
      </p:pic>
      <p:sp>
        <p:nvSpPr>
          <p:cNvPr id="6" name="Pfeil: nach links 5">
            <a:extLst>
              <a:ext uri="{FF2B5EF4-FFF2-40B4-BE49-F238E27FC236}">
                <a16:creationId xmlns:a16="http://schemas.microsoft.com/office/drawing/2014/main" id="{D0E38CD2-8178-45A8-87E0-5B6F317E8723}"/>
              </a:ext>
            </a:extLst>
          </p:cNvPr>
          <p:cNvSpPr/>
          <p:nvPr/>
        </p:nvSpPr>
        <p:spPr>
          <a:xfrm rot="1282108">
            <a:off x="4243431" y="3429000"/>
            <a:ext cx="2836878" cy="9416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F6FCE92-80A1-4FA7-B1F2-3DA992E0E71E}"/>
              </a:ext>
            </a:extLst>
          </p:cNvPr>
          <p:cNvSpPr txBox="1"/>
          <p:nvPr/>
        </p:nvSpPr>
        <p:spPr>
          <a:xfrm>
            <a:off x="7365534" y="3598877"/>
            <a:ext cx="42951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Absolutem Zellbezug benutzt man erst dann wenn man mehrere Ergebnisse auf einmal will und dabei </a:t>
            </a:r>
            <a:r>
              <a:rPr lang="de-AT" dirty="0" err="1"/>
              <a:t>zb</a:t>
            </a:r>
            <a:r>
              <a:rPr lang="de-AT" dirty="0"/>
              <a:t>. In dem Fall die “Erhöhung an der gleichen Stelle haben möchte.</a:t>
            </a:r>
          </a:p>
        </p:txBody>
      </p:sp>
      <p:sp>
        <p:nvSpPr>
          <p:cNvPr id="10" name="Pfeil: nach links 9">
            <a:extLst>
              <a:ext uri="{FF2B5EF4-FFF2-40B4-BE49-F238E27FC236}">
                <a16:creationId xmlns:a16="http://schemas.microsoft.com/office/drawing/2014/main" id="{60400A26-9811-4ABF-9FD0-C5E2E8288CDC}"/>
              </a:ext>
            </a:extLst>
          </p:cNvPr>
          <p:cNvSpPr/>
          <p:nvPr/>
        </p:nvSpPr>
        <p:spPr>
          <a:xfrm>
            <a:off x="2114027" y="1275128"/>
            <a:ext cx="3506598" cy="6627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507033F-57C7-412A-A841-771A39099657}"/>
              </a:ext>
            </a:extLst>
          </p:cNvPr>
          <p:cNvSpPr txBox="1"/>
          <p:nvPr/>
        </p:nvSpPr>
        <p:spPr>
          <a:xfrm>
            <a:off x="5981350" y="1428750"/>
            <a:ext cx="4096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rgbClr val="FF0000"/>
                </a:solidFill>
              </a:rPr>
              <a:t>Achtung</a:t>
            </a:r>
            <a:r>
              <a:rPr lang="de-AT" dirty="0"/>
              <a:t>: </a:t>
            </a:r>
          </a:p>
          <a:p>
            <a:r>
              <a:rPr lang="de-AT" dirty="0"/>
              <a:t>Da ist es wichtig, dass man zwischen der Buchstabe und Zahl einen “$“, hinzufügt.</a:t>
            </a:r>
          </a:p>
        </p:txBody>
      </p:sp>
    </p:spTree>
    <p:extLst>
      <p:ext uri="{BB962C8B-B14F-4D97-AF65-F5344CB8AC3E}">
        <p14:creationId xmlns:p14="http://schemas.microsoft.com/office/powerpoint/2010/main" val="390655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B7E3EC-F003-4299-8891-C1DD6ECF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Relativen Zellbezug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89C161B-5415-486F-AF3E-B327A5988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47699"/>
            <a:ext cx="2438740" cy="1448002"/>
          </a:xfrm>
          <a:prstGeom prst="rect">
            <a:avLst/>
          </a:prstGeom>
        </p:spPr>
      </p:pic>
      <p:sp>
        <p:nvSpPr>
          <p:cNvPr id="4" name="Pfeil: nach links 3">
            <a:extLst>
              <a:ext uri="{FF2B5EF4-FFF2-40B4-BE49-F238E27FC236}">
                <a16:creationId xmlns:a16="http://schemas.microsoft.com/office/drawing/2014/main" id="{E54CBDDF-C2DF-408A-AC25-F6B03E91F78B}"/>
              </a:ext>
            </a:extLst>
          </p:cNvPr>
          <p:cNvSpPr/>
          <p:nvPr/>
        </p:nvSpPr>
        <p:spPr>
          <a:xfrm rot="835003">
            <a:off x="4169328" y="2499919"/>
            <a:ext cx="1711355" cy="51172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0D22599-D3AD-4AC8-891C-2F59F34D03EB}"/>
              </a:ext>
            </a:extLst>
          </p:cNvPr>
          <p:cNvSpPr txBox="1"/>
          <p:nvPr/>
        </p:nvSpPr>
        <p:spPr>
          <a:xfrm>
            <a:off x="6096000" y="2692866"/>
            <a:ext cx="50697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Bei „“Relativen Zellbezug ist es dann ziemlich einfach da man nur die GEWÜNSCHTE Zelle markieren soll und das richtige Zeichen </a:t>
            </a:r>
            <a:r>
              <a:rPr lang="de-AT" dirty="0" err="1"/>
              <a:t>zb</a:t>
            </a:r>
            <a:r>
              <a:rPr lang="de-AT" dirty="0"/>
              <a:t>.(+, - , etc.), nicht </a:t>
            </a:r>
            <a:r>
              <a:rPr lang="de-AT" dirty="0" err="1"/>
              <a:t>vergissen</a:t>
            </a:r>
            <a:r>
              <a:rPr lang="de-AT" dirty="0"/>
              <a:t> davor am Anfang ein “=„ hinzu zufügen. </a:t>
            </a:r>
          </a:p>
        </p:txBody>
      </p:sp>
    </p:spTree>
    <p:extLst>
      <p:ext uri="{BB962C8B-B14F-4D97-AF65-F5344CB8AC3E}">
        <p14:creationId xmlns:p14="http://schemas.microsoft.com/office/powerpoint/2010/main" val="4238969584"/>
      </p:ext>
    </p:extLst>
  </p:cSld>
  <p:clrMapOvr>
    <a:masterClrMapping/>
  </p:clrMapOvr>
</p:sld>
</file>

<file path=ppt/theme/theme1.xml><?xml version="1.0" encoding="utf-8"?>
<a:theme xmlns:a="http://schemas.openxmlformats.org/drawingml/2006/main" name="Zuschneiden">
  <a:themeElements>
    <a:clrScheme name="Zuschnei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Zuschnei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uschnei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TM10001105[[fn=Ausschnitt]]</Template>
  <TotalTime>0</TotalTime>
  <Words>141</Words>
  <Application>Microsoft Office PowerPoint</Application>
  <PresentationFormat>Breitbild</PresentationFormat>
  <Paragraphs>48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Calibri</vt:lpstr>
      <vt:lpstr>Franklin Gothic Book</vt:lpstr>
      <vt:lpstr>Zuschneiden</vt:lpstr>
      <vt:lpstr>BUCHHALTUNG 2022</vt:lpstr>
      <vt:lpstr>Tabelle (Excel)</vt:lpstr>
      <vt:lpstr>Diagramm (Excel)</vt:lpstr>
      <vt:lpstr>Absolutem Zellbezug </vt:lpstr>
      <vt:lpstr>Relativen Zellbezug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2022</dc:title>
  <dc:creator>Mohammad Ibrar ABBASI</dc:creator>
  <cp:lastModifiedBy>Mohammad Ibrar ABBASI</cp:lastModifiedBy>
  <cp:revision>3</cp:revision>
  <dcterms:created xsi:type="dcterms:W3CDTF">2024-10-21T14:44:24Z</dcterms:created>
  <dcterms:modified xsi:type="dcterms:W3CDTF">2024-10-21T15:05:50Z</dcterms:modified>
</cp:coreProperties>
</file>