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8.5969008475167599E-2"/>
          <c:y val="0.16973548116401771"/>
          <c:w val="0.89221776725762036"/>
          <c:h val="0.666242768958096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Tabelle1!$A$2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Tabelle1!$B$1:$F$1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Tabelle1!$B$2:$F$2</c:f>
              <c:numCache>
                <c:formatCode>General</c:formatCode>
                <c:ptCount val="5"/>
                <c:pt idx="0">
                  <c:v>70</c:v>
                </c:pt>
                <c:pt idx="1">
                  <c:v>30</c:v>
                </c:pt>
                <c:pt idx="2">
                  <c:v>40</c:v>
                </c:pt>
                <c:pt idx="3" formatCode="0.00">
                  <c:v>1.3</c:v>
                </c:pt>
                <c:pt idx="4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A2-4A19-8EE1-7DF99ACF6B9B}"/>
            </c:ext>
          </c:extLst>
        </c:ser>
        <c:ser>
          <c:idx val="1"/>
          <c:order val="1"/>
          <c:tx>
            <c:strRef>
              <c:f>Tabelle1!$A$3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Tabelle1!$B$1:$F$1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Tabelle1!$B$3:$F$3</c:f>
              <c:numCache>
                <c:formatCode>General</c:formatCode>
                <c:ptCount val="5"/>
                <c:pt idx="0">
                  <c:v>70</c:v>
                </c:pt>
                <c:pt idx="1">
                  <c:v>78</c:v>
                </c:pt>
                <c:pt idx="2">
                  <c:v>-8</c:v>
                </c:pt>
                <c:pt idx="3" formatCode="0.00">
                  <c:v>1.78</c:v>
                </c:pt>
                <c:pt idx="4">
                  <c:v>-14.24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A2-4A19-8EE1-7DF99ACF6B9B}"/>
            </c:ext>
          </c:extLst>
        </c:ser>
        <c:ser>
          <c:idx val="2"/>
          <c:order val="2"/>
          <c:tx>
            <c:strRef>
              <c:f>Tabelle1!$A$4</c:f>
              <c:strCache>
                <c:ptCount val="1"/>
                <c:pt idx="0">
                  <c:v>Mär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Tabelle1!$B$1:$F$1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Tabelle1!$B$4:$F$4</c:f>
              <c:numCache>
                <c:formatCode>General</c:formatCode>
                <c:ptCount val="5"/>
                <c:pt idx="0">
                  <c:v>70</c:v>
                </c:pt>
                <c:pt idx="1">
                  <c:v>50</c:v>
                </c:pt>
                <c:pt idx="2">
                  <c:v>20</c:v>
                </c:pt>
                <c:pt idx="3">
                  <c:v>1.5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A2-4A19-8EE1-7DF99ACF6B9B}"/>
            </c:ext>
          </c:extLst>
        </c:ser>
        <c:ser>
          <c:idx val="3"/>
          <c:order val="3"/>
          <c:tx>
            <c:strRef>
              <c:f>Tabelle1!$A$5</c:f>
              <c:strCache>
                <c:ptCount val="1"/>
                <c:pt idx="0">
                  <c:v>Summe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Tabelle1!$B$1:$F$1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Tabelle1!$B$5:$F$5</c:f>
              <c:numCache>
                <c:formatCode>General</c:formatCode>
                <c:ptCount val="5"/>
                <c:pt idx="0">
                  <c:v>210</c:v>
                </c:pt>
                <c:pt idx="1">
                  <c:v>158</c:v>
                </c:pt>
                <c:pt idx="2">
                  <c:v>52</c:v>
                </c:pt>
                <c:pt idx="3" formatCode="0.00">
                  <c:v>4.58</c:v>
                </c:pt>
                <c:pt idx="4">
                  <c:v>67.759999999999991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A2-4A19-8EE1-7DF99ACF6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134352"/>
        <c:axId val="378130744"/>
      </c:barChart>
      <c:catAx>
        <c:axId val="37813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78130744"/>
        <c:crosses val="autoZero"/>
        <c:auto val="1"/>
        <c:lblAlgn val="ctr"/>
        <c:lblOffset val="100"/>
        <c:noMultiLvlLbl val="0"/>
      </c:catAx>
      <c:valAx>
        <c:axId val="378130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7813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B9CBA2-AAC3-47D3-9CF1-91F6891CD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F326FF0-7E95-4E1C-A855-766365F76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8B6399-AE8B-4466-9610-49CE36310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1CA089-3054-4F6F-90CC-9F1CD3821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F20C38-04AA-49D8-AC3E-85A08D883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550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4FA6F2-DBBB-437C-9427-0F85B5FF2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4D4D9B9-F533-42E8-BA70-8D3CCCB41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E5C2DF-FCF9-4B6C-962A-A0E443F8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45CD03-5ED5-4272-9743-E1BC018F5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11E991-E1AC-47DA-8EAD-E0D032BC7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635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3ADBD26-A09B-4552-9E8E-E91463F09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23C136-1102-4649-A043-AD0F028B9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24E8F3-9ECE-4067-99A5-3652F8CE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C70347-E3D5-4F82-8544-70D4AFA45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FE784D-ECE8-4DAB-8F29-13F916F61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974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9639A-A6E2-4781-BD62-D21EC5A01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3AA183-7053-4512-85DB-63C953B96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975E6E-F470-4981-8B69-B74FBEF75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B33A2C-4F97-4703-9B6D-9A86BCA95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11850B-CA3C-4D46-AE52-45C384FF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612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B4EC8-61D8-4CBA-8FB5-6BED36CF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B07AF5-173C-4D23-9C8C-8B3F28A65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FCADFD-DB43-4688-BF99-5D88E1D3E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9A48FF-0D1D-4797-93BC-4347E0978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625E05-F251-40FF-A890-4E6BD21C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602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AF3B9A-937A-4AA8-84F6-443848471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2A4775-EBF5-414E-8855-CAC0D3AA86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576211-F2EB-4ED0-9144-064BC5647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DAD246-1471-4D72-BDF2-E099FAC8A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664AFF-BE53-4CAB-BD3A-C0E7C977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A9523F-37CA-4488-AE75-CED4A777A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81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3D4494-F6E7-4570-93D2-46AF13EC8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CEA3E9-CD83-43D0-8A63-998F2C99B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B2A6DD1-5C9D-4676-A0B3-9B40AD031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D26AC94-AF70-4545-8222-4109778686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A302E43-EAEA-42FA-80CA-609271CC6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9A51B4A-3DAA-4AA2-BA31-543B7C199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CCAA7ED-34B5-429D-91CB-042A5D77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80B4F30-BD3A-49BF-8A16-C30F97FD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943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DA9A65-6BCF-4C94-AD8B-301872D6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7119A7-B66B-4EF4-87D7-19735794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A2E6F4-0496-4276-9EA1-3A35E67A4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106D0E-BB14-46E6-BE51-DC9466A6C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868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0E1114-DD9D-4A3A-9A2D-C7E61379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BAA020D-3E27-4E1B-A4CB-1B9D5EF5D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671770-02E3-4DAD-AFC0-8B4B5804B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711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F1C83-AA45-46F9-8546-2263854A2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91492C-5943-48EB-A85B-7737E9B0D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4047A0-41A9-4E0F-9B6F-750A0C574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7F6466-A55A-4CE7-8F27-1A7AC4C58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4B96A0-F3B9-47CB-A765-66579713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C2FAAE-C0DB-48DB-9EBB-33B1AC0DF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486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7FFD8-6208-48C5-8CF7-24BC34A25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21BD604-796B-4AFD-A122-20A351717E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7E47601-F279-4951-8A7A-E1E8A5D68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1E7688-11F3-4B48-B54D-0132C943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077EAE-CFDD-4DF8-81F6-22D54E119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20339F-A9FC-47E6-BAD1-329E6EC82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428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D253BC-0876-4AF2-98F9-C3CDC141C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BFD9A8-2BEE-4F98-AED6-37E1933C2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FB39D6-24FE-4DC7-ACE6-1CBD97700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77029-AA6D-419F-91D0-F99F4E3952F0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EA4172-41E9-47E1-B1E3-4A7741209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80EFCD-C3AF-47D5-9021-1C2723E94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7D1F-C92E-40C2-8D47-146144E45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42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83A00C-280A-4354-A8BA-16EBF00AD8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Unterschied absoluten und relativem Zellbezug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4D5398F-41A1-42F7-90D4-9302058E9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D626C63F-94E4-42DF-BCE5-B6F767321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997989"/>
              </p:ext>
            </p:extLst>
          </p:nvPr>
        </p:nvGraphicFramePr>
        <p:xfrm>
          <a:off x="795119" y="4538445"/>
          <a:ext cx="4657728" cy="11720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6288">
                  <a:extLst>
                    <a:ext uri="{9D8B030D-6E8A-4147-A177-3AD203B41FA5}">
                      <a16:colId xmlns:a16="http://schemas.microsoft.com/office/drawing/2014/main" val="549924331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3615584499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3279777372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897553076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3089420472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1608893829"/>
                    </a:ext>
                  </a:extLst>
                </a:gridCol>
              </a:tblGrid>
              <a:tr h="36512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 err="1">
                          <a:effectLst/>
                        </a:rPr>
                        <a:t>MonatC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Einnahmen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Ausgaben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Erhöhung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Bruttogewinn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0849572"/>
                  </a:ext>
                </a:extLst>
              </a:tr>
              <a:tr h="20172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Jan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70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1,30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044250"/>
                  </a:ext>
                </a:extLst>
              </a:tr>
              <a:tr h="20172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Feb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70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78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1,78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-14,24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3901323"/>
                  </a:ext>
                </a:extLst>
              </a:tr>
              <a:tr h="20172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Mär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70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50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20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1,5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827504"/>
                  </a:ext>
                </a:extLst>
              </a:tr>
              <a:tr h="20172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Summe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210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158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52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4,58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67,76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8471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56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166B2B-9060-492B-92FA-2DA85606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9AEEA17C-202A-4FFE-ABD6-4CDE21EE1B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472448"/>
              </p:ext>
            </p:extLst>
          </p:nvPr>
        </p:nvGraphicFramePr>
        <p:xfrm>
          <a:off x="1048624" y="1690689"/>
          <a:ext cx="7333374" cy="2864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2229">
                  <a:extLst>
                    <a:ext uri="{9D8B030D-6E8A-4147-A177-3AD203B41FA5}">
                      <a16:colId xmlns:a16="http://schemas.microsoft.com/office/drawing/2014/main" val="4032934978"/>
                    </a:ext>
                  </a:extLst>
                </a:gridCol>
                <a:gridCol w="1222229">
                  <a:extLst>
                    <a:ext uri="{9D8B030D-6E8A-4147-A177-3AD203B41FA5}">
                      <a16:colId xmlns:a16="http://schemas.microsoft.com/office/drawing/2014/main" val="1639670152"/>
                    </a:ext>
                  </a:extLst>
                </a:gridCol>
                <a:gridCol w="1222229">
                  <a:extLst>
                    <a:ext uri="{9D8B030D-6E8A-4147-A177-3AD203B41FA5}">
                      <a16:colId xmlns:a16="http://schemas.microsoft.com/office/drawing/2014/main" val="1135737541"/>
                    </a:ext>
                  </a:extLst>
                </a:gridCol>
                <a:gridCol w="1222229">
                  <a:extLst>
                    <a:ext uri="{9D8B030D-6E8A-4147-A177-3AD203B41FA5}">
                      <a16:colId xmlns:a16="http://schemas.microsoft.com/office/drawing/2014/main" val="4120135823"/>
                    </a:ext>
                  </a:extLst>
                </a:gridCol>
                <a:gridCol w="1222229">
                  <a:extLst>
                    <a:ext uri="{9D8B030D-6E8A-4147-A177-3AD203B41FA5}">
                      <a16:colId xmlns:a16="http://schemas.microsoft.com/office/drawing/2014/main" val="3062119505"/>
                    </a:ext>
                  </a:extLst>
                </a:gridCol>
                <a:gridCol w="1222229">
                  <a:extLst>
                    <a:ext uri="{9D8B030D-6E8A-4147-A177-3AD203B41FA5}">
                      <a16:colId xmlns:a16="http://schemas.microsoft.com/office/drawing/2014/main" val="3035382031"/>
                    </a:ext>
                  </a:extLst>
                </a:gridCol>
              </a:tblGrid>
              <a:tr h="892230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Monat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Einnahmen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Ausgaben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Erhöhung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Bruttogewinn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651120"/>
                  </a:ext>
                </a:extLst>
              </a:tr>
              <a:tr h="492945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Jan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1,30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7108113"/>
                  </a:ext>
                </a:extLst>
              </a:tr>
              <a:tr h="492945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Feb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1,78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-14,24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7265125"/>
                  </a:ext>
                </a:extLst>
              </a:tr>
              <a:tr h="492945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Mär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0009336"/>
                  </a:ext>
                </a:extLst>
              </a:tr>
              <a:tr h="492945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Summe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210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4,58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67,76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3450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50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00B021-4BC2-491C-B654-FD7583E30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9F93B816-6D6F-42F2-8A0F-B3B41D7DC05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664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72C11B-8215-4F51-A27C-62C5E985E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AbsolutervZellbezug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BD264F-5BF9-4A01-B253-EEB13CE59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1224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B396A2-77D5-4D81-9D9E-673CB4F00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Relativer Zellbezug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FA50C9-5C03-446A-86FA-5EEC0E0BE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79573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Breitbild</PresentationFormat>
  <Paragraphs>66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Unterschied absoluten und relativem Zellbezug</vt:lpstr>
      <vt:lpstr>Tabelle</vt:lpstr>
      <vt:lpstr>Diagramm</vt:lpstr>
      <vt:lpstr>AbsolutervZellbezug</vt:lpstr>
      <vt:lpstr>Relativer Zellbezug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Unterschied absoluten und relativem Zellbezug</dc:title>
  <dc:creator>Celine AKBAL</dc:creator>
  <cp:lastModifiedBy>Celine AKBAL</cp:lastModifiedBy>
  <cp:revision>2</cp:revision>
  <dcterms:created xsi:type="dcterms:W3CDTF">2024-10-21T14:50:46Z</dcterms:created>
  <dcterms:modified xsi:type="dcterms:W3CDTF">2024-10-21T15:00:43Z</dcterms:modified>
</cp:coreProperties>
</file>