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AT"/>
              <a:t>Buchhaltung 2022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Tabelle1!$A$3</c:f>
              <c:strCache>
                <c:ptCount val="1"/>
                <c:pt idx="0">
                  <c:v>Jan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(Tabelle1!$B$2:$D$2,Tabelle1!$F$2)</c:f>
              <c:strCache>
                <c:ptCount val="4"/>
                <c:pt idx="0">
                  <c:v>Einahmen</c:v>
                </c:pt>
                <c:pt idx="1">
                  <c:v>Ausgaben</c:v>
                </c:pt>
                <c:pt idx="2">
                  <c:v>Gewinn</c:v>
                </c:pt>
                <c:pt idx="3">
                  <c:v>Bruttogewinn</c:v>
                </c:pt>
              </c:strCache>
            </c:strRef>
          </c:cat>
          <c:val>
            <c:numRef>
              <c:f>(Tabelle1!$B$3:$D$3,Tabelle1!$F$3)</c:f>
              <c:numCache>
                <c:formatCode>General</c:formatCode>
                <c:ptCount val="4"/>
                <c:pt idx="0">
                  <c:v>40</c:v>
                </c:pt>
                <c:pt idx="1">
                  <c:v>34</c:v>
                </c:pt>
                <c:pt idx="2">
                  <c:v>86</c:v>
                </c:pt>
                <c:pt idx="3">
                  <c:v>7.23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E7C-4B14-B3DA-309AA6846902}"/>
            </c:ext>
          </c:extLst>
        </c:ser>
        <c:ser>
          <c:idx val="1"/>
          <c:order val="1"/>
          <c:tx>
            <c:strRef>
              <c:f>Tabelle1!$A$4</c:f>
              <c:strCache>
                <c:ptCount val="1"/>
                <c:pt idx="0">
                  <c:v>Feb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(Tabelle1!$B$2:$D$2,Tabelle1!$F$2)</c:f>
              <c:strCache>
                <c:ptCount val="4"/>
                <c:pt idx="0">
                  <c:v>Einahmen</c:v>
                </c:pt>
                <c:pt idx="1">
                  <c:v>Ausgaben</c:v>
                </c:pt>
                <c:pt idx="2">
                  <c:v>Gewinn</c:v>
                </c:pt>
                <c:pt idx="3">
                  <c:v>Bruttogewinn</c:v>
                </c:pt>
              </c:strCache>
            </c:strRef>
          </c:cat>
          <c:val>
            <c:numRef>
              <c:f>(Tabelle1!$B$4:$D$4,Tabelle1!$F$4)</c:f>
              <c:numCache>
                <c:formatCode>General</c:formatCode>
                <c:ptCount val="4"/>
                <c:pt idx="0">
                  <c:v>40</c:v>
                </c:pt>
                <c:pt idx="1">
                  <c:v>22</c:v>
                </c:pt>
                <c:pt idx="2">
                  <c:v>18</c:v>
                </c:pt>
                <c:pt idx="3">
                  <c:v>19.23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E7C-4B14-B3DA-309AA6846902}"/>
            </c:ext>
          </c:extLst>
        </c:ser>
        <c:ser>
          <c:idx val="2"/>
          <c:order val="2"/>
          <c:tx>
            <c:strRef>
              <c:f>Tabelle1!$A$5</c:f>
              <c:strCache>
                <c:ptCount val="1"/>
                <c:pt idx="0">
                  <c:v>Mär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(Tabelle1!$B$2:$D$2,Tabelle1!$F$2)</c:f>
              <c:strCache>
                <c:ptCount val="4"/>
                <c:pt idx="0">
                  <c:v>Einahmen</c:v>
                </c:pt>
                <c:pt idx="1">
                  <c:v>Ausgaben</c:v>
                </c:pt>
                <c:pt idx="2">
                  <c:v>Gewinn</c:v>
                </c:pt>
                <c:pt idx="3">
                  <c:v>Bruttogewinn</c:v>
                </c:pt>
              </c:strCache>
            </c:strRef>
          </c:cat>
          <c:val>
            <c:numRef>
              <c:f>(Tabelle1!$B$5:$D$5,Tabelle1!$F$5)</c:f>
              <c:numCache>
                <c:formatCode>General</c:formatCode>
                <c:ptCount val="4"/>
                <c:pt idx="0">
                  <c:v>40</c:v>
                </c:pt>
                <c:pt idx="1">
                  <c:v>16</c:v>
                </c:pt>
                <c:pt idx="2">
                  <c:v>24</c:v>
                </c:pt>
                <c:pt idx="3">
                  <c:v>25.23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E7C-4B14-B3DA-309AA68469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2663392"/>
        <c:axId val="402663064"/>
      </c:barChart>
      <c:catAx>
        <c:axId val="402663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02663064"/>
        <c:crosses val="autoZero"/>
        <c:auto val="1"/>
        <c:lblAlgn val="ctr"/>
        <c:lblOffset val="100"/>
        <c:noMultiLvlLbl val="0"/>
      </c:catAx>
      <c:valAx>
        <c:axId val="402663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026633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44B5730-2C61-4225-86EF-F37C952576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900A1287-FF6E-4A3D-B509-724CC8423E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B5818CA-1DD6-4CF1-97E5-940BF5F20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38046-AFB0-4D82-975F-869B4CB0BFE1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22DEBD-64C2-4C37-BEC2-232950501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576B350-7869-4196-93A1-EBCEF2AA9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DCEE-2D7A-40AA-AEB6-97FA7A56B8A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6657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A48E50-C0F1-464C-A1D1-BF9DCDEE3F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1E5D9727-FD29-446C-ACFC-0F61214D4A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D0A2F6-8B20-45A7-8BF1-72399AAFCC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38046-AFB0-4D82-975F-869B4CB0BFE1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DFDB83-0DB7-4B2D-AE3B-279BEBB3C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3683BFF-7A86-4A4E-9B95-D73144EFE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DCEE-2D7A-40AA-AEB6-97FA7A56B8A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39649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2079A136-8F5C-4A4A-82AF-470D678E37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48B6A5F-49F4-4ECA-B193-5C7F9903D4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FEA247-866E-49EB-9FFB-21843968C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38046-AFB0-4D82-975F-869B4CB0BFE1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D495E0A-945E-4A91-94C5-A42663110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058292A-B479-4DA7-BAA1-66FE09B98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DCEE-2D7A-40AA-AEB6-97FA7A56B8A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9585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A7BC47A-BDDB-41AB-9B0F-FBD8C0273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6733926-B35E-49DE-B09D-F9E5161466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28C95D-531E-444B-A35B-069FB9FB86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38046-AFB0-4D82-975F-869B4CB0BFE1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0FCFE4E-A1B9-4AD2-88D8-39CBAAFF1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DE965C-2215-414A-9523-144ED8237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DCEE-2D7A-40AA-AEB6-97FA7A56B8A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20448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E99A8E-652E-4D87-A2B7-A584C8B3B1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A3AC082-2391-4AC8-9B94-FBE85CCF83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1064A7-FDBF-4BDA-B9B5-A4979022D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38046-AFB0-4D82-975F-869B4CB0BFE1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7E414E7-8E50-42C9-AB5F-5D6DEEC94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DC54534-B485-44C8-B6D9-07F7EFB56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DCEE-2D7A-40AA-AEB6-97FA7A56B8A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49645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A54EA0-CF0C-46C2-9EF8-E3DC2338D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F30BEFB-93D7-4C2D-AE3D-94B5B3A56D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BCB6411-0E79-41AE-9A2E-1860D36AB8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F398A8B-0E63-4A65-A03E-2925631AA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38046-AFB0-4D82-975F-869B4CB0BFE1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FF12D2A-7646-4E76-8D54-9C7FB48A6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AD5EEAA-3545-4A7F-BA0F-436D3E51B9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DCEE-2D7A-40AA-AEB6-97FA7A56B8A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6212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2D1B3F-62C2-4C5B-AC9A-A036896B8E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A98B6BE-45AD-4E57-B137-67B6812BA6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8564F76-8390-44AE-A75F-1A3C40550C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3EB10362-2C67-40C3-971C-4843CC3074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C4E79E72-E747-438C-87D5-4CB53C8362A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5FFBD79-176C-40B2-9360-88354E521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38046-AFB0-4D82-975F-869B4CB0BFE1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2385F7C-B7F7-4C14-A65F-E148FBFC4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761559E6-F69C-43B8-8F1F-6B84BAF69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DCEE-2D7A-40AA-AEB6-97FA7A56B8A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394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2BBCF8-8A88-40A3-ADC0-86F9D1A9B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B7AC2DE-E4DD-4720-9E25-54C631DC1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38046-AFB0-4D82-975F-869B4CB0BFE1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FA4C7FA-9535-4B88-98ED-466ECB6D8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922032C4-396E-48CC-871E-9ABC590598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DCEE-2D7A-40AA-AEB6-97FA7A56B8A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9192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8DCF482A-C38C-4B24-B64F-BFB9793B8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38046-AFB0-4D82-975F-869B4CB0BFE1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8F016C1B-E1EA-46B5-B31B-33A26EA8C0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53A23EB-171E-4EA7-A19D-FDDCBE948B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DCEE-2D7A-40AA-AEB6-97FA7A56B8A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82465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CAB207-D37F-4B8B-AB0A-B46531340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4262E89-22B8-45E3-9815-D861CDD003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F3A2DB6-4903-4DB1-8F36-D26766F70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107B56-74E3-4B6F-93C3-65BAFFBDAD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38046-AFB0-4D82-975F-869B4CB0BFE1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99A4E84-341E-4177-81D1-FFDBA61259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B1A0D7E9-560A-4EF4-AA15-CCD03370C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DCEE-2D7A-40AA-AEB6-97FA7A56B8A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08011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CEFCFA-021C-407D-BA76-D67DE81045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1B3FBB69-0912-455A-AD50-2F2BA97A69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F6F96A2-5C1E-4406-BBFB-0981C6CAB2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71BE22A-C519-42CC-8096-397C176B8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38046-AFB0-4D82-975F-869B4CB0BFE1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DEBF073-88F1-49AB-85CA-428306E107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012C773-ACE6-462C-AA64-00757477D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DDCEE-2D7A-40AA-AEB6-97FA7A56B8A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239990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CEC278F-A213-4892-A435-291168A46F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160FD8B-E23C-419A-AFE8-508ACF1D70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D3BB82B-9FD5-4D44-93FE-6317E263D1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38046-AFB0-4D82-975F-869B4CB0BFE1}" type="datetimeFigureOut">
              <a:rPr lang="de-AT" smtClean="0"/>
              <a:t>21.10.2024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D4CD109-3151-4D9D-87C7-E028B278C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41E224-1556-43A4-A1C8-17FA995460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DDCEE-2D7A-40AA-AEB6-97FA7A56B8A2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26102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D27DC2A-4D77-4407-BE35-91ABE2509BA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Buchhaltung 2022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356C684-5909-4AD0-9D8F-3C87D6AF5F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 err="1"/>
              <a:t>Amo</a:t>
            </a:r>
            <a:r>
              <a:rPr lang="de-AT" dirty="0"/>
              <a:t> Semaf</a:t>
            </a:r>
          </a:p>
        </p:txBody>
      </p:sp>
    </p:spTree>
    <p:extLst>
      <p:ext uri="{BB962C8B-B14F-4D97-AF65-F5344CB8AC3E}">
        <p14:creationId xmlns:p14="http://schemas.microsoft.com/office/powerpoint/2010/main" val="656798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3655120-9D03-40AA-815C-59E8A8114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Tabelle</a:t>
            </a:r>
          </a:p>
        </p:txBody>
      </p:sp>
      <p:graphicFrame>
        <p:nvGraphicFramePr>
          <p:cNvPr id="5" name="Tabelle 4">
            <a:extLst>
              <a:ext uri="{FF2B5EF4-FFF2-40B4-BE49-F238E27FC236}">
                <a16:creationId xmlns:a16="http://schemas.microsoft.com/office/drawing/2014/main" id="{9C6731B7-0B0F-4DB8-82DE-94222BF7DD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8916273"/>
              </p:ext>
            </p:extLst>
          </p:nvPr>
        </p:nvGraphicFramePr>
        <p:xfrm>
          <a:off x="989902" y="1174460"/>
          <a:ext cx="7455597" cy="3842161"/>
        </p:xfrm>
        <a:graphic>
          <a:graphicData uri="http://schemas.openxmlformats.org/drawingml/2006/table">
            <a:tbl>
              <a:tblPr/>
              <a:tblGrid>
                <a:gridCol w="1209833">
                  <a:extLst>
                    <a:ext uri="{9D8B030D-6E8A-4147-A177-3AD203B41FA5}">
                      <a16:colId xmlns:a16="http://schemas.microsoft.com/office/drawing/2014/main" val="2964426631"/>
                    </a:ext>
                  </a:extLst>
                </a:gridCol>
                <a:gridCol w="1209833">
                  <a:extLst>
                    <a:ext uri="{9D8B030D-6E8A-4147-A177-3AD203B41FA5}">
                      <a16:colId xmlns:a16="http://schemas.microsoft.com/office/drawing/2014/main" val="2843787353"/>
                    </a:ext>
                  </a:extLst>
                </a:gridCol>
                <a:gridCol w="1209833">
                  <a:extLst>
                    <a:ext uri="{9D8B030D-6E8A-4147-A177-3AD203B41FA5}">
                      <a16:colId xmlns:a16="http://schemas.microsoft.com/office/drawing/2014/main" val="242776545"/>
                    </a:ext>
                  </a:extLst>
                </a:gridCol>
                <a:gridCol w="1209833">
                  <a:extLst>
                    <a:ext uri="{9D8B030D-6E8A-4147-A177-3AD203B41FA5}">
                      <a16:colId xmlns:a16="http://schemas.microsoft.com/office/drawing/2014/main" val="3987591701"/>
                    </a:ext>
                  </a:extLst>
                </a:gridCol>
                <a:gridCol w="1209833">
                  <a:extLst>
                    <a:ext uri="{9D8B030D-6E8A-4147-A177-3AD203B41FA5}">
                      <a16:colId xmlns:a16="http://schemas.microsoft.com/office/drawing/2014/main" val="1958711597"/>
                    </a:ext>
                  </a:extLst>
                </a:gridCol>
                <a:gridCol w="1406432">
                  <a:extLst>
                    <a:ext uri="{9D8B030D-6E8A-4147-A177-3AD203B41FA5}">
                      <a16:colId xmlns:a16="http://schemas.microsoft.com/office/drawing/2014/main" val="1296922056"/>
                    </a:ext>
                  </a:extLst>
                </a:gridCol>
              </a:tblGrid>
              <a:tr h="833957">
                <a:tc gridSpan="6">
                  <a:txBody>
                    <a:bodyPr/>
                    <a:lstStyle/>
                    <a:p>
                      <a:pPr algn="ctr" fontAlgn="b"/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Buchhaltung 2022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347058"/>
                  </a:ext>
                </a:extLst>
              </a:tr>
              <a:tr h="59568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Zeit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Einahmen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Ausgaben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Gewinn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Erhöhung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Bruttogewinn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5609870"/>
                  </a:ext>
                </a:extLst>
              </a:tr>
              <a:tr h="59568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559804"/>
                  </a:ext>
                </a:extLst>
              </a:tr>
              <a:tr h="59568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4394755"/>
                  </a:ext>
                </a:extLst>
              </a:tr>
              <a:tr h="595684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Mär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25,23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9240468"/>
                  </a:ext>
                </a:extLst>
              </a:tr>
              <a:tr h="625468">
                <a:tc>
                  <a:txBody>
                    <a:bodyPr/>
                    <a:lstStyle/>
                    <a:p>
                      <a:pPr algn="l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Summe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854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253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01EF02-A9C3-4F90-8924-04113748A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Diagramm</a:t>
            </a:r>
          </a:p>
        </p:txBody>
      </p:sp>
      <p:graphicFrame>
        <p:nvGraphicFramePr>
          <p:cNvPr id="4" name="Diagramm 3">
            <a:extLst>
              <a:ext uri="{FF2B5EF4-FFF2-40B4-BE49-F238E27FC236}">
                <a16:creationId xmlns:a16="http://schemas.microsoft.com/office/drawing/2014/main" id="{8F51A1A6-25DF-4559-8DF5-FC3E3F8634C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4760400"/>
              </p:ext>
            </p:extLst>
          </p:nvPr>
        </p:nvGraphicFramePr>
        <p:xfrm>
          <a:off x="1073790" y="1971413"/>
          <a:ext cx="8749717" cy="3875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0807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3AAC31-6EA4-46C9-B422-7D61FDF455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958" y="371009"/>
            <a:ext cx="9285273" cy="1897528"/>
          </a:xfrm>
        </p:spPr>
        <p:txBody>
          <a:bodyPr>
            <a:normAutofit fontScale="90000"/>
          </a:bodyPr>
          <a:lstStyle/>
          <a:p>
            <a:r>
              <a:rPr lang="de-AT" sz="8000" dirty="0">
                <a:solidFill>
                  <a:srgbClr val="FF0000"/>
                </a:solidFill>
              </a:rPr>
              <a:t>Absolutem und Relativem Zellbezug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FE8D51B-5E86-46B9-A7A0-6F1D70F79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154262"/>
            <a:ext cx="10515600" cy="1744910"/>
          </a:xfrm>
        </p:spPr>
        <p:txBody>
          <a:bodyPr/>
          <a:lstStyle/>
          <a:p>
            <a:r>
              <a:rPr lang="de-AT" dirty="0">
                <a:solidFill>
                  <a:schemeClr val="tx1"/>
                </a:solidFill>
              </a:rPr>
              <a:t>Excel unterscheidet in Formeln zwischen absoluten und relativen Zellbezügen. Ein relativer Zellbezug wird beim Kopieren oder Verschieben relativ zur neuen Position angepasst. Ein absoluter Zellbezug ändert sich nie.</a:t>
            </a:r>
          </a:p>
        </p:txBody>
      </p:sp>
    </p:spTree>
    <p:extLst>
      <p:ext uri="{BB962C8B-B14F-4D97-AF65-F5344CB8AC3E}">
        <p14:creationId xmlns:p14="http://schemas.microsoft.com/office/powerpoint/2010/main" val="22641019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Breitbild</PresentationFormat>
  <Paragraphs>38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</vt:lpstr>
      <vt:lpstr>Buchhaltung 2022</vt:lpstr>
      <vt:lpstr>Tabelle</vt:lpstr>
      <vt:lpstr>Diagramm</vt:lpstr>
      <vt:lpstr>Absolutem und Relativem Zellbezug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Buchhaltung 2022</dc:title>
  <dc:creator>Semaf AMO</dc:creator>
  <cp:lastModifiedBy>Semaf AMO</cp:lastModifiedBy>
  <cp:revision>2</cp:revision>
  <dcterms:created xsi:type="dcterms:W3CDTF">2024-10-21T14:40:25Z</dcterms:created>
  <dcterms:modified xsi:type="dcterms:W3CDTF">2024-10-21T14:44:46Z</dcterms:modified>
</cp:coreProperties>
</file>