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(Tabelle1!$B$3:$D$3,Tabelle1!$F$3)</c:f>
              <c:numCache>
                <c:formatCode>General</c:formatCode>
                <c:ptCount val="4"/>
                <c:pt idx="0">
                  <c:v>40</c:v>
                </c:pt>
                <c:pt idx="1">
                  <c:v>34</c:v>
                </c:pt>
                <c:pt idx="2">
                  <c:v>86</c:v>
                </c:pt>
                <c:pt idx="3">
                  <c:v>7.23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7C-4B14-B3DA-309AA6846902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(Tabelle1!$B$4:$D$4,Tabelle1!$F$4)</c:f>
              <c:numCache>
                <c:formatCode>General</c:formatCode>
                <c:ptCount val="4"/>
                <c:pt idx="0">
                  <c:v>40</c:v>
                </c:pt>
                <c:pt idx="1">
                  <c:v>22</c:v>
                </c:pt>
                <c:pt idx="2">
                  <c:v>18</c:v>
                </c:pt>
                <c:pt idx="3">
                  <c:v>19.23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7C-4B14-B3DA-309AA6846902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Mär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(Tabelle1!$B$5:$D$5,Tabelle1!$F$5)</c:f>
              <c:numCache>
                <c:formatCode>General</c:formatCode>
                <c:ptCount val="4"/>
                <c:pt idx="0">
                  <c:v>40</c:v>
                </c:pt>
                <c:pt idx="1">
                  <c:v>16</c:v>
                </c:pt>
                <c:pt idx="2">
                  <c:v>24</c:v>
                </c:pt>
                <c:pt idx="3">
                  <c:v>25.23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7C-4B14-B3DA-309AA6846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2663392"/>
        <c:axId val="402663064"/>
      </c:barChart>
      <c:catAx>
        <c:axId val="40266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2663064"/>
        <c:crosses val="autoZero"/>
        <c:auto val="1"/>
        <c:lblAlgn val="ctr"/>
        <c:lblOffset val="100"/>
        <c:noMultiLvlLbl val="0"/>
      </c:catAx>
      <c:valAx>
        <c:axId val="40266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266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B5730-2C61-4225-86EF-F37C95257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0A1287-FF6E-4A3D-B509-724CC8423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5818CA-1DD6-4CF1-97E5-940BF5F2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22DEBD-64C2-4C37-BEC2-23295050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76B350-7869-4196-93A1-EBCEF2AA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665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48E50-C0F1-464C-A1D1-BF9DCDEE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E5D9727-FD29-446C-ACFC-0F61214D4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D0A2F6-8B20-45A7-8BF1-72399AAF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DFDB83-0DB7-4B2D-AE3B-279BEBB3C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683BFF-7A86-4A4E-9B95-D73144EFE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964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079A136-8F5C-4A4A-82AF-470D678E3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8B6A5F-49F4-4ECA-B193-5C7F9903D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FEA247-866E-49EB-9FFB-21843968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95E0A-945E-4A91-94C5-A4266311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58292A-B479-4DA7-BAA1-66FE09B9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58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BC47A-BDDB-41AB-9B0F-FBD8C027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733926-B35E-49DE-B09D-F9E516146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28C95D-531E-444B-A35B-069FB9FB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FCFE4E-A1B9-4AD2-88D8-39CBAAFF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DE965C-2215-414A-9523-144ED823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044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99A8E-652E-4D87-A2B7-A584C8B3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3AC082-2391-4AC8-9B94-FBE85CCF8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1064A7-FDBF-4BDA-B9B5-A497902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E414E7-8E50-42C9-AB5F-5D6DEEC9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C54534-B485-44C8-B6D9-07F7EFB5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964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54EA0-CF0C-46C2-9EF8-E3DC2338D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30BEFB-93D7-4C2D-AE3D-94B5B3A56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CB6411-0E79-41AE-9A2E-1860D36AB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398A8B-0E63-4A65-A03E-2925631AA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F12D2A-7646-4E76-8D54-9C7FB48A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D5EEAA-3545-4A7F-BA0F-436D3E51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621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D1B3F-62C2-4C5B-AC9A-A036896B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98B6BE-45AD-4E57-B137-67B6812BA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564F76-8390-44AE-A75F-1A3C40550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B10362-2C67-40C3-971C-4843CC307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E79E72-E747-438C-87D5-4CB53C836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5FFBD79-176C-40B2-9360-88354E52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2385F7C-B7F7-4C14-A65F-E148FBFC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61559E6-F69C-43B8-8F1F-6B84BAF69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39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BBCF8-8A88-40A3-ADC0-86F9D1A9B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B7AC2DE-E4DD-4720-9E25-54C631DC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A4C7FA-9535-4B88-98ED-466ECB6D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2032C4-396E-48CC-871E-9ABC5905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919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DCF482A-C38C-4B24-B64F-BFB9793B8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F016C1B-E1EA-46B5-B31B-33A26EA8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3A23EB-171E-4EA7-A19D-FDDCBE94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246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AB207-D37F-4B8B-AB0A-B4653134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262E89-22B8-45E3-9815-D861CDD00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F3A2DB6-4903-4DB1-8F36-D26766F70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107B56-74E3-4B6F-93C3-65BAFFBD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9A4E84-341E-4177-81D1-FFDBA612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A0D7E9-560A-4EF4-AA15-CCD03370C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801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EFCFA-021C-407D-BA76-D67DE8104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B3FBB69-0912-455A-AD50-2F2BA97A6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6F96A2-5C1E-4406-BBFB-0981C6CAB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1BE22A-C519-42CC-8096-397C176B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EBF073-88F1-49AB-85CA-428306E1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12C773-ACE6-462C-AA64-00757477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99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CEC278F-A213-4892-A435-291168A4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60FD8B-E23C-419A-AFE8-508ACF1D7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3BB82B-9FD5-4D44-93FE-6317E263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38046-AFB0-4D82-975F-869B4CB0BFE1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4CD109-3151-4D9D-87C7-E028B278C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41E224-1556-43A4-A1C8-17FA99546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DDCEE-2D7A-40AA-AEB6-97FA7A56B8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610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7DC2A-4D77-4407-BE35-91ABE2509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356C684-5909-4AD0-9D8F-3C87D6AF5F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Amo</a:t>
            </a:r>
            <a:r>
              <a:rPr lang="de-AT" dirty="0"/>
              <a:t> Semaf</a:t>
            </a:r>
          </a:p>
        </p:txBody>
      </p:sp>
    </p:spTree>
    <p:extLst>
      <p:ext uri="{BB962C8B-B14F-4D97-AF65-F5344CB8AC3E}">
        <p14:creationId xmlns:p14="http://schemas.microsoft.com/office/powerpoint/2010/main" val="65679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55120-9D03-40AA-815C-59E8A8114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9C6731B7-0B0F-4DB8-82DE-94222BF7D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16273"/>
              </p:ext>
            </p:extLst>
          </p:nvPr>
        </p:nvGraphicFramePr>
        <p:xfrm>
          <a:off x="989902" y="1174460"/>
          <a:ext cx="7455597" cy="3842161"/>
        </p:xfrm>
        <a:graphic>
          <a:graphicData uri="http://schemas.openxmlformats.org/drawingml/2006/table">
            <a:tbl>
              <a:tblPr/>
              <a:tblGrid>
                <a:gridCol w="1209833">
                  <a:extLst>
                    <a:ext uri="{9D8B030D-6E8A-4147-A177-3AD203B41FA5}">
                      <a16:colId xmlns:a16="http://schemas.microsoft.com/office/drawing/2014/main" val="2964426631"/>
                    </a:ext>
                  </a:extLst>
                </a:gridCol>
                <a:gridCol w="1209833">
                  <a:extLst>
                    <a:ext uri="{9D8B030D-6E8A-4147-A177-3AD203B41FA5}">
                      <a16:colId xmlns:a16="http://schemas.microsoft.com/office/drawing/2014/main" val="2843787353"/>
                    </a:ext>
                  </a:extLst>
                </a:gridCol>
                <a:gridCol w="1209833">
                  <a:extLst>
                    <a:ext uri="{9D8B030D-6E8A-4147-A177-3AD203B41FA5}">
                      <a16:colId xmlns:a16="http://schemas.microsoft.com/office/drawing/2014/main" val="242776545"/>
                    </a:ext>
                  </a:extLst>
                </a:gridCol>
                <a:gridCol w="1209833">
                  <a:extLst>
                    <a:ext uri="{9D8B030D-6E8A-4147-A177-3AD203B41FA5}">
                      <a16:colId xmlns:a16="http://schemas.microsoft.com/office/drawing/2014/main" val="3987591701"/>
                    </a:ext>
                  </a:extLst>
                </a:gridCol>
                <a:gridCol w="1209833">
                  <a:extLst>
                    <a:ext uri="{9D8B030D-6E8A-4147-A177-3AD203B41FA5}">
                      <a16:colId xmlns:a16="http://schemas.microsoft.com/office/drawing/2014/main" val="1958711597"/>
                    </a:ext>
                  </a:extLst>
                </a:gridCol>
                <a:gridCol w="1406432">
                  <a:extLst>
                    <a:ext uri="{9D8B030D-6E8A-4147-A177-3AD203B41FA5}">
                      <a16:colId xmlns:a16="http://schemas.microsoft.com/office/drawing/2014/main" val="1296922056"/>
                    </a:ext>
                  </a:extLst>
                </a:gridCol>
              </a:tblGrid>
              <a:tr h="83395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Buchhaltung 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47058"/>
                  </a:ext>
                </a:extLst>
              </a:tr>
              <a:tr h="59568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Einahmen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Ausgaben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Gewinn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Erhöhung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Bruttogewinn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609870"/>
                  </a:ext>
                </a:extLst>
              </a:tr>
              <a:tr h="59568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559804"/>
                  </a:ext>
                </a:extLst>
              </a:tr>
              <a:tr h="59568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394755"/>
                  </a:ext>
                </a:extLst>
              </a:tr>
              <a:tr h="59568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Mär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240468"/>
                  </a:ext>
                </a:extLst>
              </a:tr>
              <a:tr h="62546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854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1EF02-A9C3-4F90-8924-04113748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8F51A1A6-25DF-4559-8DF5-FC3E3F863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760400"/>
              </p:ext>
            </p:extLst>
          </p:nvPr>
        </p:nvGraphicFramePr>
        <p:xfrm>
          <a:off x="1073790" y="1971413"/>
          <a:ext cx="8749717" cy="387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0807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3AAC31-6EA4-46C9-B422-7D61FDF4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58" y="371009"/>
            <a:ext cx="9285273" cy="1897528"/>
          </a:xfrm>
        </p:spPr>
        <p:txBody>
          <a:bodyPr>
            <a:normAutofit fontScale="90000"/>
          </a:bodyPr>
          <a:lstStyle/>
          <a:p>
            <a:r>
              <a:rPr lang="de-AT" sz="8000" dirty="0">
                <a:solidFill>
                  <a:srgbClr val="FF0000"/>
                </a:solidFill>
              </a:rPr>
              <a:t>Absolutem und Relativem Zellbezug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E8D51B-5E86-46B9-A7A0-6F1D70F7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54262"/>
            <a:ext cx="10515600" cy="1744910"/>
          </a:xfrm>
        </p:spPr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Excel unterscheidet in Formeln zwischen absoluten und relativen Zellbezügen. Ein relativer Zellbezug wird beim Kopieren oder Verschieben relativ zur neuen Position angepasst. Ein absoluter Zellbezug ändert sich nie.</a:t>
            </a:r>
          </a:p>
        </p:txBody>
      </p:sp>
    </p:spTree>
    <p:extLst>
      <p:ext uri="{BB962C8B-B14F-4D97-AF65-F5344CB8AC3E}">
        <p14:creationId xmlns:p14="http://schemas.microsoft.com/office/powerpoint/2010/main" val="2264101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38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Buchhaltung 2022</vt:lpstr>
      <vt:lpstr>Tabelle</vt:lpstr>
      <vt:lpstr>Diagramm</vt:lpstr>
      <vt:lpstr>Absolutem und Relativem Zellbezug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Semaf AMO</dc:creator>
  <cp:lastModifiedBy>Semaf AMO</cp:lastModifiedBy>
  <cp:revision>2</cp:revision>
  <dcterms:created xsi:type="dcterms:W3CDTF">2024-10-21T14:40:25Z</dcterms:created>
  <dcterms:modified xsi:type="dcterms:W3CDTF">2024-10-21T14:44:46Z</dcterms:modified>
</cp:coreProperties>
</file>