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appe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AT"/>
              <a:t>Buchhaltung</a:t>
            </a:r>
            <a:r>
              <a:rPr lang="de-AT" baseline="0"/>
              <a:t> 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Tabelle1!$A$3</c:f>
              <c:strCache>
                <c:ptCount val="1"/>
                <c:pt idx="0">
                  <c:v>Jänner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Tabelle1!$B$2:$F$2</c:f>
              <c:strCache>
                <c:ptCount val="5"/>
                <c:pt idx="0">
                  <c:v>Einnahmen</c:v>
                </c:pt>
                <c:pt idx="1">
                  <c:v>Ausgaben</c:v>
                </c:pt>
                <c:pt idx="2">
                  <c:v>Gewinn </c:v>
                </c:pt>
                <c:pt idx="3">
                  <c:v>Erhöhung</c:v>
                </c:pt>
                <c:pt idx="4">
                  <c:v>Bruttogewinn</c:v>
                </c:pt>
              </c:strCache>
            </c:strRef>
          </c:cat>
          <c:val>
            <c:numRef>
              <c:f>Tabelle1!$B$3:$F$3</c:f>
              <c:numCache>
                <c:formatCode>General</c:formatCode>
                <c:ptCount val="5"/>
                <c:pt idx="0">
                  <c:v>50</c:v>
                </c:pt>
                <c:pt idx="1">
                  <c:v>23</c:v>
                </c:pt>
                <c:pt idx="2">
                  <c:v>27</c:v>
                </c:pt>
                <c:pt idx="3">
                  <c:v>1.43</c:v>
                </c:pt>
                <c:pt idx="4">
                  <c:v>38.61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EE-4B4D-BE4B-B519355FF735}"/>
            </c:ext>
          </c:extLst>
        </c:ser>
        <c:ser>
          <c:idx val="1"/>
          <c:order val="1"/>
          <c:tx>
            <c:strRef>
              <c:f>Tabelle1!$A$4</c:f>
              <c:strCache>
                <c:ptCount val="1"/>
                <c:pt idx="0">
                  <c:v>Februar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Tabelle1!$B$2:$F$2</c:f>
              <c:strCache>
                <c:ptCount val="5"/>
                <c:pt idx="0">
                  <c:v>Einnahmen</c:v>
                </c:pt>
                <c:pt idx="1">
                  <c:v>Ausgaben</c:v>
                </c:pt>
                <c:pt idx="2">
                  <c:v>Gewinn </c:v>
                </c:pt>
                <c:pt idx="3">
                  <c:v>Erhöhung</c:v>
                </c:pt>
                <c:pt idx="4">
                  <c:v>Bruttogewinn</c:v>
                </c:pt>
              </c:strCache>
            </c:strRef>
          </c:cat>
          <c:val>
            <c:numRef>
              <c:f>Tabelle1!$B$4:$F$4</c:f>
              <c:numCache>
                <c:formatCode>General</c:formatCode>
                <c:ptCount val="5"/>
                <c:pt idx="0">
                  <c:v>50</c:v>
                </c:pt>
                <c:pt idx="1">
                  <c:v>45</c:v>
                </c:pt>
                <c:pt idx="2">
                  <c:v>5</c:v>
                </c:pt>
                <c:pt idx="4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EE-4B4D-BE4B-B519355FF735}"/>
            </c:ext>
          </c:extLst>
        </c:ser>
        <c:ser>
          <c:idx val="2"/>
          <c:order val="2"/>
          <c:tx>
            <c:strRef>
              <c:f>Tabelle1!$A$5</c:f>
              <c:strCache>
                <c:ptCount val="1"/>
                <c:pt idx="0">
                  <c:v>März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Tabelle1!$B$2:$F$2</c:f>
              <c:strCache>
                <c:ptCount val="5"/>
                <c:pt idx="0">
                  <c:v>Einnahmen</c:v>
                </c:pt>
                <c:pt idx="1">
                  <c:v>Ausgaben</c:v>
                </c:pt>
                <c:pt idx="2">
                  <c:v>Gewinn </c:v>
                </c:pt>
                <c:pt idx="3">
                  <c:v>Erhöhung</c:v>
                </c:pt>
                <c:pt idx="4">
                  <c:v>Bruttogewinn</c:v>
                </c:pt>
              </c:strCache>
            </c:strRef>
          </c:cat>
          <c:val>
            <c:numRef>
              <c:f>Tabelle1!$B$5:$F$5</c:f>
              <c:numCache>
                <c:formatCode>General</c:formatCode>
                <c:ptCount val="5"/>
                <c:pt idx="0">
                  <c:v>50</c:v>
                </c:pt>
                <c:pt idx="1">
                  <c:v>32</c:v>
                </c:pt>
                <c:pt idx="2">
                  <c:v>18</c:v>
                </c:pt>
                <c:pt idx="4">
                  <c:v>25.74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EE-4B4D-BE4B-B519355FF735}"/>
            </c:ext>
          </c:extLst>
        </c:ser>
        <c:ser>
          <c:idx val="3"/>
          <c:order val="3"/>
          <c:tx>
            <c:strRef>
              <c:f>Tabelle1!$A$6</c:f>
              <c:strCache>
                <c:ptCount val="1"/>
                <c:pt idx="0">
                  <c:v>summe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Tabelle1!$B$2:$F$2</c:f>
              <c:strCache>
                <c:ptCount val="5"/>
                <c:pt idx="0">
                  <c:v>Einnahmen</c:v>
                </c:pt>
                <c:pt idx="1">
                  <c:v>Ausgaben</c:v>
                </c:pt>
                <c:pt idx="2">
                  <c:v>Gewinn </c:v>
                </c:pt>
                <c:pt idx="3">
                  <c:v>Erhöhung</c:v>
                </c:pt>
                <c:pt idx="4">
                  <c:v>Bruttogewinn</c:v>
                </c:pt>
              </c:strCache>
            </c:strRef>
          </c:cat>
          <c:val>
            <c:numRef>
              <c:f>Tabelle1!$B$6:$F$6</c:f>
              <c:numCache>
                <c:formatCode>General</c:formatCode>
                <c:ptCount val="5"/>
                <c:pt idx="0">
                  <c:v>150</c:v>
                </c:pt>
                <c:pt idx="1">
                  <c:v>100</c:v>
                </c:pt>
                <c:pt idx="2">
                  <c:v>50</c:v>
                </c:pt>
                <c:pt idx="4">
                  <c:v>64.5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EE-4B4D-BE4B-B519355FF7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7704560"/>
        <c:axId val="387702592"/>
      </c:barChart>
      <c:catAx>
        <c:axId val="387704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87702592"/>
        <c:crosses val="autoZero"/>
        <c:auto val="1"/>
        <c:lblAlgn val="ctr"/>
        <c:lblOffset val="100"/>
        <c:noMultiLvlLbl val="0"/>
      </c:catAx>
      <c:valAx>
        <c:axId val="387702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87704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5678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05555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2479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7065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73786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263432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97212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48122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2708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6554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59610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0088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53940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17547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8060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80925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94508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12A3E8-D208-4976-946A-BAE0219F3A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Buchhaltung 2022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A16BACB-BD71-42BE-A28E-768BF196C5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err="1"/>
              <a:t>Mesaric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19632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75E9A5-19CA-4668-A16D-64EFE0B1E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Tabelle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6622BB8A-69C1-47C7-ADB8-FC5572C35B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8153362"/>
              </p:ext>
            </p:extLst>
          </p:nvPr>
        </p:nvGraphicFramePr>
        <p:xfrm>
          <a:off x="2508249" y="1690688"/>
          <a:ext cx="7175502" cy="40386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5917">
                  <a:extLst>
                    <a:ext uri="{9D8B030D-6E8A-4147-A177-3AD203B41FA5}">
                      <a16:colId xmlns:a16="http://schemas.microsoft.com/office/drawing/2014/main" val="2327631961"/>
                    </a:ext>
                  </a:extLst>
                </a:gridCol>
                <a:gridCol w="1195917">
                  <a:extLst>
                    <a:ext uri="{9D8B030D-6E8A-4147-A177-3AD203B41FA5}">
                      <a16:colId xmlns:a16="http://schemas.microsoft.com/office/drawing/2014/main" val="1140868675"/>
                    </a:ext>
                  </a:extLst>
                </a:gridCol>
                <a:gridCol w="1195917">
                  <a:extLst>
                    <a:ext uri="{9D8B030D-6E8A-4147-A177-3AD203B41FA5}">
                      <a16:colId xmlns:a16="http://schemas.microsoft.com/office/drawing/2014/main" val="3554759484"/>
                    </a:ext>
                  </a:extLst>
                </a:gridCol>
                <a:gridCol w="1195917">
                  <a:extLst>
                    <a:ext uri="{9D8B030D-6E8A-4147-A177-3AD203B41FA5}">
                      <a16:colId xmlns:a16="http://schemas.microsoft.com/office/drawing/2014/main" val="3920808956"/>
                    </a:ext>
                  </a:extLst>
                </a:gridCol>
                <a:gridCol w="1195917">
                  <a:extLst>
                    <a:ext uri="{9D8B030D-6E8A-4147-A177-3AD203B41FA5}">
                      <a16:colId xmlns:a16="http://schemas.microsoft.com/office/drawing/2014/main" val="2669862184"/>
                    </a:ext>
                  </a:extLst>
                </a:gridCol>
                <a:gridCol w="1195917">
                  <a:extLst>
                    <a:ext uri="{9D8B030D-6E8A-4147-A177-3AD203B41FA5}">
                      <a16:colId xmlns:a16="http://schemas.microsoft.com/office/drawing/2014/main" val="1452224816"/>
                    </a:ext>
                  </a:extLst>
                </a:gridCol>
              </a:tblGrid>
              <a:tr h="849728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de-AT" sz="1800" u="none" strike="noStrike" dirty="0">
                          <a:effectLst/>
                        </a:rPr>
                        <a:t>Buchhaltung 2022</a:t>
                      </a:r>
                      <a:endParaRPr lang="de-A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678852"/>
                  </a:ext>
                </a:extLst>
              </a:tr>
              <a:tr h="1032219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Zeit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 dirty="0">
                          <a:effectLst/>
                        </a:rPr>
                        <a:t>Einnahmen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 dirty="0">
                          <a:effectLst/>
                        </a:rPr>
                        <a:t>Ausgaben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Gewinn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Erhöhung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Bruttogewinn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5958637"/>
                  </a:ext>
                </a:extLst>
              </a:tr>
              <a:tr h="539164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Jänner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23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27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1,43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38,61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2177900"/>
                  </a:ext>
                </a:extLst>
              </a:tr>
              <a:tr h="539164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Februar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45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0,15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1822327"/>
                  </a:ext>
                </a:extLst>
              </a:tr>
              <a:tr h="539164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März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32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18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25,74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4546832"/>
                  </a:ext>
                </a:extLst>
              </a:tr>
              <a:tr h="539164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summe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64,5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7272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624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C186C4-DB29-40B8-8661-469E1CEA7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Diagramm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8FB988D1-B1C5-4A51-BEE6-03259C1C9A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6420030"/>
              </p:ext>
            </p:extLst>
          </p:nvPr>
        </p:nvGraphicFramePr>
        <p:xfrm>
          <a:off x="944563" y="1930400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7285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E51DF7-6F8A-4185-A206-CDF2089A5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Unterschied Absoluter und relativer Zellbezug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45B954-E377-49DC-BFF8-28BBF0F4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Relative Zellbezug arbeitet eine ganze Spalte / Zeile der Reihe nach ab </a:t>
            </a:r>
          </a:p>
          <a:p>
            <a:pPr marL="0" indent="0">
              <a:buNone/>
            </a:pPr>
            <a:r>
              <a:rPr lang="de-AT" dirty="0"/>
              <a:t>Absoluter Zellbezug besteuert immer den gleichen wert </a:t>
            </a:r>
            <a:r>
              <a:rPr lang="de-AT"/>
              <a:t>zur Rechnung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7220930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65</Words>
  <Application>Microsoft Office PowerPoint</Application>
  <PresentationFormat>Breitbild</PresentationFormat>
  <Paragraphs>39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Facette</vt:lpstr>
      <vt:lpstr>Buchhaltung 2022</vt:lpstr>
      <vt:lpstr>Tabelle</vt:lpstr>
      <vt:lpstr>Diagramm</vt:lpstr>
      <vt:lpstr>Unterschied Absoluter und relativer Zellbezug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Buchhaltung 2022</dc:title>
  <dc:creator>Allegra MESARIC</dc:creator>
  <cp:lastModifiedBy>Allegra MESARIC</cp:lastModifiedBy>
  <cp:revision>2</cp:revision>
  <dcterms:created xsi:type="dcterms:W3CDTF">2024-10-21T14:53:16Z</dcterms:created>
  <dcterms:modified xsi:type="dcterms:W3CDTF">2024-10-21T15:02:32Z</dcterms:modified>
</cp:coreProperties>
</file>