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ne Star BIRITZ" initials="JSB" lastIdx="2" clrIdx="0">
    <p:extLst>
      <p:ext uri="{19B8F6BF-5375-455C-9EA6-DF929625EA0E}">
        <p15:presenceInfo xmlns:p15="http://schemas.microsoft.com/office/powerpoint/2012/main" userId="S-1-5-21-2288841036-4121982110-2068183069-163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pe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Buchhaltung 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10478937007874016"/>
          <c:y val="0.11802092446777486"/>
          <c:w val="0.89521062992125988"/>
          <c:h val="0.67145778652668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Tabelle1!$A$3</c:f>
              <c:strCache>
                <c:ptCount val="1"/>
                <c:pt idx="0">
                  <c:v>Okt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(Tabelle1!$B$2:$D$2,Tabelle1!$F$2)</c:f>
              <c:strCache>
                <c:ptCount val="4"/>
                <c:pt idx="0">
                  <c:v>Einahmen</c:v>
                </c:pt>
                <c:pt idx="1">
                  <c:v>Ausgaben</c:v>
                </c:pt>
                <c:pt idx="2">
                  <c:v>Gewinn</c:v>
                </c:pt>
                <c:pt idx="3">
                  <c:v>Bruttogewinn</c:v>
                </c:pt>
              </c:strCache>
            </c:strRef>
          </c:cat>
          <c:val>
            <c:numRef>
              <c:f>(Tabelle1!$B$3:$D$3,Tabelle1!$F$3)</c:f>
              <c:numCache>
                <c:formatCode>General</c:formatCode>
                <c:ptCount val="4"/>
                <c:pt idx="0">
                  <c:v>50</c:v>
                </c:pt>
                <c:pt idx="1">
                  <c:v>23</c:v>
                </c:pt>
                <c:pt idx="2">
                  <c:v>27</c:v>
                </c:pt>
                <c:pt idx="3">
                  <c:v>34.83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94-4F0C-8284-68897E287813}"/>
            </c:ext>
          </c:extLst>
        </c:ser>
        <c:ser>
          <c:idx val="1"/>
          <c:order val="1"/>
          <c:tx>
            <c:strRef>
              <c:f>Tabelle1!$A$4</c:f>
              <c:strCache>
                <c:ptCount val="1"/>
                <c:pt idx="0">
                  <c:v>Nov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(Tabelle1!$B$2:$D$2,Tabelle1!$F$2)</c:f>
              <c:strCache>
                <c:ptCount val="4"/>
                <c:pt idx="0">
                  <c:v>Einahmen</c:v>
                </c:pt>
                <c:pt idx="1">
                  <c:v>Ausgaben</c:v>
                </c:pt>
                <c:pt idx="2">
                  <c:v>Gewinn</c:v>
                </c:pt>
                <c:pt idx="3">
                  <c:v>Bruttogewinn</c:v>
                </c:pt>
              </c:strCache>
            </c:strRef>
          </c:cat>
          <c:val>
            <c:numRef>
              <c:f>(Tabelle1!$B$4:$D$4,Tabelle1!$F$4)</c:f>
              <c:numCache>
                <c:formatCode>General</c:formatCode>
                <c:ptCount val="4"/>
                <c:pt idx="0">
                  <c:v>50</c:v>
                </c:pt>
                <c:pt idx="1">
                  <c:v>55</c:v>
                </c:pt>
                <c:pt idx="2">
                  <c:v>-5</c:v>
                </c:pt>
                <c:pt idx="3">
                  <c:v>-6.45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94-4F0C-8284-68897E287813}"/>
            </c:ext>
          </c:extLst>
        </c:ser>
        <c:ser>
          <c:idx val="2"/>
          <c:order val="2"/>
          <c:tx>
            <c:strRef>
              <c:f>Tabelle1!$A$5</c:f>
              <c:strCache>
                <c:ptCount val="1"/>
                <c:pt idx="0">
                  <c:v>Dez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(Tabelle1!$B$2:$D$2,Tabelle1!$F$2)</c:f>
              <c:strCache>
                <c:ptCount val="4"/>
                <c:pt idx="0">
                  <c:v>Einahmen</c:v>
                </c:pt>
                <c:pt idx="1">
                  <c:v>Ausgaben</c:v>
                </c:pt>
                <c:pt idx="2">
                  <c:v>Gewinn</c:v>
                </c:pt>
                <c:pt idx="3">
                  <c:v>Bruttogewinn</c:v>
                </c:pt>
              </c:strCache>
            </c:strRef>
          </c:cat>
          <c:val>
            <c:numRef>
              <c:f>(Tabelle1!$B$5:$D$5,Tabelle1!$F$5)</c:f>
              <c:numCache>
                <c:formatCode>General</c:formatCode>
                <c:ptCount val="4"/>
                <c:pt idx="0">
                  <c:v>50</c:v>
                </c:pt>
                <c:pt idx="1">
                  <c:v>34</c:v>
                </c:pt>
                <c:pt idx="2">
                  <c:v>16</c:v>
                </c:pt>
                <c:pt idx="3">
                  <c:v>20.64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94-4F0C-8284-68897E2878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4551968"/>
        <c:axId val="444557872"/>
      </c:barChart>
      <c:catAx>
        <c:axId val="444551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44557872"/>
        <c:crosses val="autoZero"/>
        <c:auto val="1"/>
        <c:lblAlgn val="ctr"/>
        <c:lblOffset val="100"/>
        <c:noMultiLvlLbl val="0"/>
      </c:catAx>
      <c:valAx>
        <c:axId val="444557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44551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0B13CBE-292F-4468-AA43-D704E29C2389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CB060146-F0B0-4C23-BCE1-599A9FCDD0D9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08378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3CBE-292F-4468-AA43-D704E29C2389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60146-F0B0-4C23-BCE1-599A9FCDD0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5003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3CBE-292F-4468-AA43-D704E29C2389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60146-F0B0-4C23-BCE1-599A9FCDD0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7113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3CBE-292F-4468-AA43-D704E29C2389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60146-F0B0-4C23-BCE1-599A9FCDD0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163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3CBE-292F-4468-AA43-D704E29C2389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60146-F0B0-4C23-BCE1-599A9FCDD0D9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945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3CBE-292F-4468-AA43-D704E29C2389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60146-F0B0-4C23-BCE1-599A9FCDD0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47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3CBE-292F-4468-AA43-D704E29C2389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60146-F0B0-4C23-BCE1-599A9FCDD0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7261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3CBE-292F-4468-AA43-D704E29C2389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60146-F0B0-4C23-BCE1-599A9FCDD0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432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3CBE-292F-4468-AA43-D704E29C2389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60146-F0B0-4C23-BCE1-599A9FCDD0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88813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3CBE-292F-4468-AA43-D704E29C2389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60146-F0B0-4C23-BCE1-599A9FCDD0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9183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3CBE-292F-4468-AA43-D704E29C2389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60146-F0B0-4C23-BCE1-599A9FCDD0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4662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40B13CBE-292F-4468-AA43-D704E29C2389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CB060146-F0B0-4C23-BCE1-599A9FCDD0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598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4D5B58-4794-44BB-94B7-44696A52D9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Buchhaltung 2019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EB7CD27-D47F-4792-AE1B-1CC6C51784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June Biritz</a:t>
            </a:r>
          </a:p>
        </p:txBody>
      </p:sp>
    </p:spTree>
    <p:extLst>
      <p:ext uri="{BB962C8B-B14F-4D97-AF65-F5344CB8AC3E}">
        <p14:creationId xmlns:p14="http://schemas.microsoft.com/office/powerpoint/2010/main" val="1999547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6024E9-35F9-4E1C-B262-06DB58A1D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Tabelle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38876CBF-A8CF-45B9-B9DA-3AD4708328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246874"/>
              </p:ext>
            </p:extLst>
          </p:nvPr>
        </p:nvGraphicFramePr>
        <p:xfrm>
          <a:off x="2667699" y="2231471"/>
          <a:ext cx="6593746" cy="3179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6530">
                  <a:extLst>
                    <a:ext uri="{9D8B030D-6E8A-4147-A177-3AD203B41FA5}">
                      <a16:colId xmlns:a16="http://schemas.microsoft.com/office/drawing/2014/main" val="851016238"/>
                    </a:ext>
                  </a:extLst>
                </a:gridCol>
                <a:gridCol w="1076530">
                  <a:extLst>
                    <a:ext uri="{9D8B030D-6E8A-4147-A177-3AD203B41FA5}">
                      <a16:colId xmlns:a16="http://schemas.microsoft.com/office/drawing/2014/main" val="931855206"/>
                    </a:ext>
                  </a:extLst>
                </a:gridCol>
                <a:gridCol w="1076530">
                  <a:extLst>
                    <a:ext uri="{9D8B030D-6E8A-4147-A177-3AD203B41FA5}">
                      <a16:colId xmlns:a16="http://schemas.microsoft.com/office/drawing/2014/main" val="2958032302"/>
                    </a:ext>
                  </a:extLst>
                </a:gridCol>
                <a:gridCol w="1076530">
                  <a:extLst>
                    <a:ext uri="{9D8B030D-6E8A-4147-A177-3AD203B41FA5}">
                      <a16:colId xmlns:a16="http://schemas.microsoft.com/office/drawing/2014/main" val="3185653372"/>
                    </a:ext>
                  </a:extLst>
                </a:gridCol>
                <a:gridCol w="1076530">
                  <a:extLst>
                    <a:ext uri="{9D8B030D-6E8A-4147-A177-3AD203B41FA5}">
                      <a16:colId xmlns:a16="http://schemas.microsoft.com/office/drawing/2014/main" val="3631175085"/>
                    </a:ext>
                  </a:extLst>
                </a:gridCol>
                <a:gridCol w="1211096">
                  <a:extLst>
                    <a:ext uri="{9D8B030D-6E8A-4147-A177-3AD203B41FA5}">
                      <a16:colId xmlns:a16="http://schemas.microsoft.com/office/drawing/2014/main" val="3194239152"/>
                    </a:ext>
                  </a:extLst>
                </a:gridCol>
              </a:tblGrid>
              <a:tr h="82429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de-AT" sz="2000" u="none" strike="noStrike" dirty="0">
                          <a:effectLst/>
                        </a:rPr>
                        <a:t>Buchhaltung 2019</a:t>
                      </a:r>
                      <a:endParaRPr lang="de-A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519581"/>
                  </a:ext>
                </a:extLst>
              </a:tr>
              <a:tr h="471026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Zeit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Einahmen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Ausgaben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Gewinn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Erhöhung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Bruttogewinn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8801884"/>
                  </a:ext>
                </a:extLst>
              </a:tr>
              <a:tr h="471026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Okt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23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27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1,29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34,83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802823"/>
                  </a:ext>
                </a:extLst>
              </a:tr>
              <a:tr h="471026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Nov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-5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-6,45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92255001"/>
                  </a:ext>
                </a:extLst>
              </a:tr>
              <a:tr h="471026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Dez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34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16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20,64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4803831"/>
                  </a:ext>
                </a:extLst>
              </a:tr>
              <a:tr h="471026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Summe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150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112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38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>
                          <a:effectLst/>
                        </a:rPr>
                        <a:t>49,02</a:t>
                      </a:r>
                      <a:endParaRPr lang="de-A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9269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248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64FC2C-8EA2-4B93-9F45-A70503EAC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Diagramm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46719E91-E8B4-4569-B051-C3529D7758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128618"/>
              </p:ext>
            </p:extLst>
          </p:nvPr>
        </p:nvGraphicFramePr>
        <p:xfrm>
          <a:off x="1262063" y="1828800"/>
          <a:ext cx="85947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8929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A8DA74-3E23-46D6-A648-4E3656286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Rahmenlinien</a:t>
            </a:r>
          </a:p>
        </p:txBody>
      </p:sp>
      <p:pic>
        <p:nvPicPr>
          <p:cNvPr id="9" name="Inhaltsplatzhalter 8">
            <a:extLst>
              <a:ext uri="{FF2B5EF4-FFF2-40B4-BE49-F238E27FC236}">
                <a16:creationId xmlns:a16="http://schemas.microsoft.com/office/drawing/2014/main" id="{A659996E-9EBE-4FF4-867B-DD6C677245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565" y="1152534"/>
            <a:ext cx="453005" cy="427839"/>
          </a:xfrm>
        </p:spPr>
      </p:pic>
      <p:pic>
        <p:nvPicPr>
          <p:cNvPr id="12" name="Inhaltsplatzhalter 8">
            <a:extLst>
              <a:ext uri="{FF2B5EF4-FFF2-40B4-BE49-F238E27FC236}">
                <a16:creationId xmlns:a16="http://schemas.microsoft.com/office/drawing/2014/main" id="{DA5F7749-4927-4C9E-A8D2-6B8C33A263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523" y="2100808"/>
            <a:ext cx="831180" cy="785005"/>
          </a:xfrm>
          <a:prstGeom prst="rect">
            <a:avLst/>
          </a:prstGeom>
        </p:spPr>
      </p:pic>
      <p:cxnSp>
        <p:nvCxnSpPr>
          <p:cNvPr id="14" name="Verbinder: gewinkelt 13">
            <a:extLst>
              <a:ext uri="{FF2B5EF4-FFF2-40B4-BE49-F238E27FC236}">
                <a16:creationId xmlns:a16="http://schemas.microsoft.com/office/drawing/2014/main" id="{8A8967FB-4ABB-46D2-AB0F-655A9B557C2D}"/>
              </a:ext>
            </a:extLst>
          </p:cNvPr>
          <p:cNvCxnSpPr/>
          <p:nvPr/>
        </p:nvCxnSpPr>
        <p:spPr>
          <a:xfrm>
            <a:off x="2290194" y="2510988"/>
            <a:ext cx="3624044" cy="80534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EAAD9BAE-86A5-4344-BA0A-E9372A06C6C9}"/>
              </a:ext>
            </a:extLst>
          </p:cNvPr>
          <p:cNvSpPr txBox="1"/>
          <p:nvPr/>
        </p:nvSpPr>
        <p:spPr>
          <a:xfrm>
            <a:off x="6393648" y="2693796"/>
            <a:ext cx="28187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Clicke auf „Alle Rahmenlinien“ um dickere Rahmenlinien zu haben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BC64BFF1-D032-4F20-B338-0696C8DB86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190" y="4552192"/>
            <a:ext cx="1952300" cy="1138842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9F8B332F-7662-4B6C-90E5-96E7E4F4F5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446" y="4498828"/>
            <a:ext cx="2009106" cy="1056813"/>
          </a:xfrm>
          <a:prstGeom prst="rect">
            <a:avLst/>
          </a:prstGeom>
        </p:spPr>
      </p:pic>
      <p:sp>
        <p:nvSpPr>
          <p:cNvPr id="20" name="Textfeld 19">
            <a:extLst>
              <a:ext uri="{FF2B5EF4-FFF2-40B4-BE49-F238E27FC236}">
                <a16:creationId xmlns:a16="http://schemas.microsoft.com/office/drawing/2014/main" id="{4FBAC638-45AD-4FF9-9B54-4FAB8D0B4E75}"/>
              </a:ext>
            </a:extLst>
          </p:cNvPr>
          <p:cNvSpPr txBox="1"/>
          <p:nvPr/>
        </p:nvSpPr>
        <p:spPr>
          <a:xfrm>
            <a:off x="2390862" y="4022215"/>
            <a:ext cx="973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Vorher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1CEEF785-352B-49ED-B29C-9103E0827D74}"/>
              </a:ext>
            </a:extLst>
          </p:cNvPr>
          <p:cNvSpPr txBox="1"/>
          <p:nvPr/>
        </p:nvSpPr>
        <p:spPr>
          <a:xfrm>
            <a:off x="7432646" y="4022215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Nachher</a:t>
            </a:r>
          </a:p>
        </p:txBody>
      </p:sp>
    </p:spTree>
    <p:extLst>
      <p:ext uri="{BB962C8B-B14F-4D97-AF65-F5344CB8AC3E}">
        <p14:creationId xmlns:p14="http://schemas.microsoft.com/office/powerpoint/2010/main" val="1637250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1FC4F5-AB0D-462A-A121-39DC28EC3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Färben 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A42C076C-7A33-48FE-8FFA-BADCBEDD2E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323" y="1022639"/>
            <a:ext cx="592797" cy="504976"/>
          </a:xfrm>
        </p:spPr>
      </p:pic>
      <p:pic>
        <p:nvPicPr>
          <p:cNvPr id="8" name="Inhaltsplatzhalter 5">
            <a:extLst>
              <a:ext uri="{FF2B5EF4-FFF2-40B4-BE49-F238E27FC236}">
                <a16:creationId xmlns:a16="http://schemas.microsoft.com/office/drawing/2014/main" id="{0711DDA0-B0C4-4526-924A-E7CB699636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2027450"/>
            <a:ext cx="1243994" cy="1059700"/>
          </a:xfrm>
          <a:prstGeom prst="rect">
            <a:avLst/>
          </a:prstGeom>
        </p:spPr>
      </p:pic>
      <p:cxnSp>
        <p:nvCxnSpPr>
          <p:cNvPr id="9" name="Verbinder: gewinkelt 8">
            <a:extLst>
              <a:ext uri="{FF2B5EF4-FFF2-40B4-BE49-F238E27FC236}">
                <a16:creationId xmlns:a16="http://schemas.microsoft.com/office/drawing/2014/main" id="{FD07963E-AABA-4982-9847-24F1C448F1DF}"/>
              </a:ext>
            </a:extLst>
          </p:cNvPr>
          <p:cNvCxnSpPr/>
          <p:nvPr/>
        </p:nvCxnSpPr>
        <p:spPr>
          <a:xfrm>
            <a:off x="2290194" y="2510988"/>
            <a:ext cx="3624044" cy="80534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9F12F9AF-9C12-400D-8D71-A46CCB2EC9AA}"/>
              </a:ext>
            </a:extLst>
          </p:cNvPr>
          <p:cNvSpPr txBox="1"/>
          <p:nvPr/>
        </p:nvSpPr>
        <p:spPr>
          <a:xfrm>
            <a:off x="6618914" y="2510988"/>
            <a:ext cx="20049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Clicke auf anderen Farben um eine schönere Tabelle zu erzeugen!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E663B679-B7B4-4B0F-B87D-054A4338C8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190" y="4552192"/>
            <a:ext cx="1952300" cy="1138842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0EDECEB3-F55D-4F69-91D9-7798D1EC1096}"/>
              </a:ext>
            </a:extLst>
          </p:cNvPr>
          <p:cNvSpPr txBox="1"/>
          <p:nvPr/>
        </p:nvSpPr>
        <p:spPr>
          <a:xfrm>
            <a:off x="2390862" y="4022215"/>
            <a:ext cx="973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Vorher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F2A92A3-B81D-45B6-B4F6-AB8A05EDE15A}"/>
              </a:ext>
            </a:extLst>
          </p:cNvPr>
          <p:cNvSpPr txBox="1"/>
          <p:nvPr/>
        </p:nvSpPr>
        <p:spPr>
          <a:xfrm>
            <a:off x="7432646" y="4022215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Nachher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E1E0B662-4F8A-4236-B04E-D0DC599CC9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583" y="4449561"/>
            <a:ext cx="2004969" cy="1138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073983"/>
      </p:ext>
    </p:extLst>
  </p:cSld>
  <p:clrMapOvr>
    <a:masterClrMapping/>
  </p:clrMapOvr>
</p:sld>
</file>

<file path=ppt/theme/theme1.xml><?xml version="1.0" encoding="utf-8"?>
<a:theme xmlns:a="http://schemas.openxmlformats.org/drawingml/2006/main" name="Ansicht">
  <a:themeElements>
    <a:clrScheme name="Ansicht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Ansicht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nsicht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TM03457515[[fn=Aussicht]]</Template>
  <TotalTime>0</TotalTime>
  <Words>70</Words>
  <Application>Microsoft Office PowerPoint</Application>
  <PresentationFormat>Breitbild</PresentationFormat>
  <Paragraphs>44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Schoolbook</vt:lpstr>
      <vt:lpstr>Wingdings 2</vt:lpstr>
      <vt:lpstr>Ansicht</vt:lpstr>
      <vt:lpstr>Buchhaltung 2019</vt:lpstr>
      <vt:lpstr>Tabelle</vt:lpstr>
      <vt:lpstr>Diagramm</vt:lpstr>
      <vt:lpstr>Rahmenlinien</vt:lpstr>
      <vt:lpstr>Färben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Buchhaltung 2019</dc:title>
  <dc:creator>June Star BIRITZ</dc:creator>
  <cp:lastModifiedBy>June Star BIRITZ</cp:lastModifiedBy>
  <cp:revision>3</cp:revision>
  <dcterms:created xsi:type="dcterms:W3CDTF">2024-10-23T07:07:47Z</dcterms:created>
  <dcterms:modified xsi:type="dcterms:W3CDTF">2024-10-23T07:20:22Z</dcterms:modified>
</cp:coreProperties>
</file>