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Buchaltung</a:t>
            </a:r>
            <a:r>
              <a:rPr lang="en-US" baseline="0"/>
              <a:t> 2020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Tabelle1!$A$3</c:f>
              <c:strCache>
                <c:ptCount val="1"/>
                <c:pt idx="0">
                  <c:v>Juni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(Tabelle1!$B$2:$D$2,Tabelle1!$F$2)</c:f>
              <c:strCache>
                <c:ptCount val="4"/>
                <c:pt idx="0">
                  <c:v>Einnahmen</c:v>
                </c:pt>
                <c:pt idx="1">
                  <c:v>Ausgaben</c:v>
                </c:pt>
                <c:pt idx="2">
                  <c:v>Gewinn</c:v>
                </c:pt>
                <c:pt idx="3">
                  <c:v>Bruttogewinn</c:v>
                </c:pt>
              </c:strCache>
            </c:strRef>
          </c:cat>
          <c:val>
            <c:numRef>
              <c:f>(Tabelle1!$B$3:$D$3,Tabelle1!$F$3)</c:f>
              <c:numCache>
                <c:formatCode>General</c:formatCode>
                <c:ptCount val="4"/>
                <c:pt idx="0">
                  <c:v>50</c:v>
                </c:pt>
                <c:pt idx="1">
                  <c:v>13</c:v>
                </c:pt>
                <c:pt idx="2">
                  <c:v>37</c:v>
                </c:pt>
                <c:pt idx="3">
                  <c:v>45.51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7B-4508-9773-5984CEE0DD31}"/>
            </c:ext>
          </c:extLst>
        </c:ser>
        <c:ser>
          <c:idx val="1"/>
          <c:order val="1"/>
          <c:tx>
            <c:strRef>
              <c:f>Tabelle1!$A$4</c:f>
              <c:strCache>
                <c:ptCount val="1"/>
                <c:pt idx="0">
                  <c:v>Juli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(Tabelle1!$B$2:$D$2,Tabelle1!$F$2)</c:f>
              <c:strCache>
                <c:ptCount val="4"/>
                <c:pt idx="0">
                  <c:v>Einnahmen</c:v>
                </c:pt>
                <c:pt idx="1">
                  <c:v>Ausgaben</c:v>
                </c:pt>
                <c:pt idx="2">
                  <c:v>Gewinn</c:v>
                </c:pt>
                <c:pt idx="3">
                  <c:v>Bruttogewinn</c:v>
                </c:pt>
              </c:strCache>
            </c:strRef>
          </c:cat>
          <c:val>
            <c:numRef>
              <c:f>(Tabelle1!$B$4:$D$4,Tabelle1!$F$4)</c:f>
              <c:numCache>
                <c:formatCode>General</c:formatCode>
                <c:ptCount val="4"/>
                <c:pt idx="0">
                  <c:v>50</c:v>
                </c:pt>
                <c:pt idx="1">
                  <c:v>42</c:v>
                </c:pt>
                <c:pt idx="2">
                  <c:v>8</c:v>
                </c:pt>
                <c:pt idx="3">
                  <c:v>9.84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7B-4508-9773-5984CEE0DD31}"/>
            </c:ext>
          </c:extLst>
        </c:ser>
        <c:ser>
          <c:idx val="2"/>
          <c:order val="2"/>
          <c:tx>
            <c:strRef>
              <c:f>Tabelle1!$A$5</c:f>
              <c:strCache>
                <c:ptCount val="1"/>
                <c:pt idx="0">
                  <c:v>August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(Tabelle1!$B$2:$D$2,Tabelle1!$F$2)</c:f>
              <c:strCache>
                <c:ptCount val="4"/>
                <c:pt idx="0">
                  <c:v>Einnahmen</c:v>
                </c:pt>
                <c:pt idx="1">
                  <c:v>Ausgaben</c:v>
                </c:pt>
                <c:pt idx="2">
                  <c:v>Gewinn</c:v>
                </c:pt>
                <c:pt idx="3">
                  <c:v>Bruttogewinn</c:v>
                </c:pt>
              </c:strCache>
            </c:strRef>
          </c:cat>
          <c:val>
            <c:numRef>
              <c:f>(Tabelle1!$B$5:$D$5,Tabelle1!$F$5)</c:f>
              <c:numCache>
                <c:formatCode>General</c:formatCode>
                <c:ptCount val="4"/>
                <c:pt idx="0">
                  <c:v>50</c:v>
                </c:pt>
                <c:pt idx="1">
                  <c:v>20</c:v>
                </c:pt>
                <c:pt idx="2">
                  <c:v>30</c:v>
                </c:pt>
                <c:pt idx="3">
                  <c:v>36.9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7B-4508-9773-5984CEE0DD31}"/>
            </c:ext>
          </c:extLst>
        </c:ser>
        <c:ser>
          <c:idx val="3"/>
          <c:order val="3"/>
          <c:tx>
            <c:strRef>
              <c:f>Tabelle1!$A$6</c:f>
              <c:strCache>
                <c:ptCount val="1"/>
                <c:pt idx="0">
                  <c:v>September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(Tabelle1!$B$2:$D$2,Tabelle1!$F$2)</c:f>
              <c:strCache>
                <c:ptCount val="4"/>
                <c:pt idx="0">
                  <c:v>Einnahmen</c:v>
                </c:pt>
                <c:pt idx="1">
                  <c:v>Ausgaben</c:v>
                </c:pt>
                <c:pt idx="2">
                  <c:v>Gewinn</c:v>
                </c:pt>
                <c:pt idx="3">
                  <c:v>Bruttogewinn</c:v>
                </c:pt>
              </c:strCache>
            </c:strRef>
          </c:cat>
          <c:val>
            <c:numRef>
              <c:f>(Tabelle1!$B$6:$D$6,Tabelle1!$F$6)</c:f>
              <c:numCache>
                <c:formatCode>General</c:formatCode>
                <c:ptCount val="4"/>
                <c:pt idx="0">
                  <c:v>50</c:v>
                </c:pt>
                <c:pt idx="1">
                  <c:v>34</c:v>
                </c:pt>
                <c:pt idx="2">
                  <c:v>16</c:v>
                </c:pt>
                <c:pt idx="3">
                  <c:v>19.68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7B-4508-9773-5984CEE0DD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2340296"/>
        <c:axId val="492340624"/>
      </c:barChart>
      <c:catAx>
        <c:axId val="492340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92340624"/>
        <c:crosses val="autoZero"/>
        <c:auto val="1"/>
        <c:lblAlgn val="ctr"/>
        <c:lblOffset val="100"/>
        <c:noMultiLvlLbl val="0"/>
      </c:catAx>
      <c:valAx>
        <c:axId val="492340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92340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8BBF48-895D-490A-8AEA-A28F16229313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650805-013C-4D72-8653-06F3291B40FD}" type="slidenum">
              <a:rPr lang="de-AT" smtClean="0"/>
              <a:t>‹Nr.›</a:t>
            </a:fld>
            <a:endParaRPr lang="de-AT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2556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BBF48-895D-490A-8AEA-A28F16229313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50805-013C-4D72-8653-06F3291B40F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60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BBF48-895D-490A-8AEA-A28F16229313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50805-013C-4D72-8653-06F3291B40F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1675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BBF48-895D-490A-8AEA-A28F16229313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50805-013C-4D72-8653-06F3291B40F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514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BBF48-895D-490A-8AEA-A28F16229313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50805-013C-4D72-8653-06F3291B40FD}" type="slidenum">
              <a:rPr lang="de-AT" smtClean="0"/>
              <a:t>‹Nr.›</a:t>
            </a:fld>
            <a:endParaRPr lang="de-AT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03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BBF48-895D-490A-8AEA-A28F16229313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50805-013C-4D72-8653-06F3291B40F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96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BBF48-895D-490A-8AEA-A28F16229313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50805-013C-4D72-8653-06F3291B40F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535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BBF48-895D-490A-8AEA-A28F16229313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50805-013C-4D72-8653-06F3291B40F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007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BBF48-895D-490A-8AEA-A28F16229313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50805-013C-4D72-8653-06F3291B40F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6178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BBF48-895D-490A-8AEA-A28F16229313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50805-013C-4D72-8653-06F3291B40F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8254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BBF48-895D-490A-8AEA-A28F16229313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50805-013C-4D72-8653-06F3291B40F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5538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D8BBF48-895D-490A-8AEA-A28F16229313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7650805-013C-4D72-8653-06F3291B40F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760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62E080-69A5-4567-97C0-576139FD0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Buchhaltung 2020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7398DF9-1F37-4DD1-B2AA-BF848820BF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Anamaria Neagu</a:t>
            </a:r>
          </a:p>
        </p:txBody>
      </p:sp>
    </p:spTree>
    <p:extLst>
      <p:ext uri="{BB962C8B-B14F-4D97-AF65-F5344CB8AC3E}">
        <p14:creationId xmlns:p14="http://schemas.microsoft.com/office/powerpoint/2010/main" val="299278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C39E83-4257-4A0E-85A8-391872260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Tabelle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7D6A3B2A-589E-4D31-9CA1-4048301332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092539"/>
              </p:ext>
            </p:extLst>
          </p:nvPr>
        </p:nvGraphicFramePr>
        <p:xfrm>
          <a:off x="1272329" y="1845577"/>
          <a:ext cx="9647341" cy="4051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8297">
                  <a:extLst>
                    <a:ext uri="{9D8B030D-6E8A-4147-A177-3AD203B41FA5}">
                      <a16:colId xmlns:a16="http://schemas.microsoft.com/office/drawing/2014/main" val="887181564"/>
                    </a:ext>
                  </a:extLst>
                </a:gridCol>
                <a:gridCol w="1578297">
                  <a:extLst>
                    <a:ext uri="{9D8B030D-6E8A-4147-A177-3AD203B41FA5}">
                      <a16:colId xmlns:a16="http://schemas.microsoft.com/office/drawing/2014/main" val="2054845970"/>
                    </a:ext>
                  </a:extLst>
                </a:gridCol>
                <a:gridCol w="1578297">
                  <a:extLst>
                    <a:ext uri="{9D8B030D-6E8A-4147-A177-3AD203B41FA5}">
                      <a16:colId xmlns:a16="http://schemas.microsoft.com/office/drawing/2014/main" val="2481669899"/>
                    </a:ext>
                  </a:extLst>
                </a:gridCol>
                <a:gridCol w="1578297">
                  <a:extLst>
                    <a:ext uri="{9D8B030D-6E8A-4147-A177-3AD203B41FA5}">
                      <a16:colId xmlns:a16="http://schemas.microsoft.com/office/drawing/2014/main" val="1506650660"/>
                    </a:ext>
                  </a:extLst>
                </a:gridCol>
                <a:gridCol w="1578297">
                  <a:extLst>
                    <a:ext uri="{9D8B030D-6E8A-4147-A177-3AD203B41FA5}">
                      <a16:colId xmlns:a16="http://schemas.microsoft.com/office/drawing/2014/main" val="2148982793"/>
                    </a:ext>
                  </a:extLst>
                </a:gridCol>
                <a:gridCol w="1755856">
                  <a:extLst>
                    <a:ext uri="{9D8B030D-6E8A-4147-A177-3AD203B41FA5}">
                      <a16:colId xmlns:a16="http://schemas.microsoft.com/office/drawing/2014/main" val="2791687796"/>
                    </a:ext>
                  </a:extLst>
                </a:gridCol>
              </a:tblGrid>
              <a:tr h="105048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de-AT" sz="2400" u="none" strike="noStrike" dirty="0">
                          <a:effectLst/>
                        </a:rPr>
                        <a:t>Buchhaltung 2020</a:t>
                      </a:r>
                      <a:endParaRPr lang="de-A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336554"/>
                  </a:ext>
                </a:extLst>
              </a:tr>
              <a:tr h="500233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Zeit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Einnahmen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Ausgaben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Gewinn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Erhöhung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Bruttogewinn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1384176"/>
                  </a:ext>
                </a:extLst>
              </a:tr>
              <a:tr h="500233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Juni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13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37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1,23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45,51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8466916"/>
                  </a:ext>
                </a:extLst>
              </a:tr>
              <a:tr h="500233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Juli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42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9,84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5324384"/>
                  </a:ext>
                </a:extLst>
              </a:tr>
              <a:tr h="500233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August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36,9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9100267"/>
                  </a:ext>
                </a:extLst>
              </a:tr>
              <a:tr h="500233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September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34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16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19,68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6175211"/>
                  </a:ext>
                </a:extLst>
              </a:tr>
              <a:tr h="500233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Summe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200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109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91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1,23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111,93</a:t>
                      </a:r>
                      <a:endParaRPr lang="de-A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0983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364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8145BB-4BBC-4F5E-953C-1BCDFF273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Diagramm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45559BF3-09CE-4524-B4E8-42A91580E1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509796"/>
              </p:ext>
            </p:extLst>
          </p:nvPr>
        </p:nvGraphicFramePr>
        <p:xfrm>
          <a:off x="1585519" y="1965960"/>
          <a:ext cx="8925887" cy="383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2458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C2A14E-CFA4-4118-A515-50C8C9705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Rahmenlinien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E06765-6640-4CFB-BF9C-252EB13AA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de-AT" dirty="0"/>
          </a:p>
          <a:p>
            <a:pPr marL="45720" indent="0" algn="ctr">
              <a:buNone/>
            </a:pPr>
            <a:r>
              <a:rPr lang="de-AT" b="1" dirty="0"/>
              <a:t>Man markiert den gewünschten Bereich und klickt</a:t>
            </a:r>
          </a:p>
          <a:p>
            <a:pPr marL="45720" indent="0" algn="ctr">
              <a:buNone/>
            </a:pPr>
            <a:r>
              <a:rPr lang="de-AT" b="1" dirty="0"/>
              <a:t> auf diesem Icon 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C20D050-E074-46AC-8307-DDF9E499DC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716" y="3073829"/>
            <a:ext cx="335440" cy="355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48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4B67-D2F9-497B-9684-726927457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Cambria Math" panose="02040503050406030204" pitchFamily="18" charset="0"/>
                <a:ea typeface="Cambria Math" panose="02040503050406030204" pitchFamily="18" charset="0"/>
              </a:rPr>
              <a:t>Verbinden und zentrieren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4A4D37-B337-404E-B7E3-FD030079E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9582" y="2360981"/>
            <a:ext cx="3993159" cy="40386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de-AT" sz="2800" dirty="0">
                <a:solidFill>
                  <a:schemeClr val="tx1"/>
                </a:solidFill>
                <a:highlight>
                  <a:srgbClr val="808000"/>
                </a:highlight>
              </a:rPr>
              <a:t>Man markiert mit dem dicken weißen Kreuz den gewünschten Zellenbereich und klickt dann auf dieses Icon.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935D76F4-1B2B-4D98-881D-CDCC7E97EB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05" t="6144" r="20463" b="15308"/>
          <a:stretch/>
        </p:blipFill>
        <p:spPr>
          <a:xfrm>
            <a:off x="1275126" y="2562037"/>
            <a:ext cx="1484851" cy="1439511"/>
          </a:xfrm>
          <a:prstGeom prst="rect">
            <a:avLst/>
          </a:prstGeom>
        </p:spPr>
      </p:pic>
      <p:sp>
        <p:nvSpPr>
          <p:cNvPr id="14" name="Pfeil: nach links 13">
            <a:extLst>
              <a:ext uri="{FF2B5EF4-FFF2-40B4-BE49-F238E27FC236}">
                <a16:creationId xmlns:a16="http://schemas.microsoft.com/office/drawing/2014/main" id="{A9017CE6-E2F8-4C12-8608-C27040E8E554}"/>
              </a:ext>
            </a:extLst>
          </p:cNvPr>
          <p:cNvSpPr/>
          <p:nvPr/>
        </p:nvSpPr>
        <p:spPr>
          <a:xfrm>
            <a:off x="3288483" y="2946233"/>
            <a:ext cx="2718033" cy="807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60370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0</TotalTime>
  <Words>78</Words>
  <Application>Microsoft Office PowerPoint</Application>
  <PresentationFormat>Breitbild</PresentationFormat>
  <Paragraphs>48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Calibri</vt:lpstr>
      <vt:lpstr>Cambria Math</vt:lpstr>
      <vt:lpstr>Corbel</vt:lpstr>
      <vt:lpstr>Basis</vt:lpstr>
      <vt:lpstr>Buchhaltung 2020</vt:lpstr>
      <vt:lpstr>Tabelle</vt:lpstr>
      <vt:lpstr>Diagramm</vt:lpstr>
      <vt:lpstr>Rahmenlinien</vt:lpstr>
      <vt:lpstr>Verbinden und zentrieren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Buchhaltung 2020</dc:title>
  <dc:creator>Anamaria NEAGU</dc:creator>
  <cp:lastModifiedBy>Anamaria NEAGU</cp:lastModifiedBy>
  <cp:revision>2</cp:revision>
  <dcterms:created xsi:type="dcterms:W3CDTF">2024-10-23T07:27:26Z</dcterms:created>
  <dcterms:modified xsi:type="dcterms:W3CDTF">2024-10-23T07:37:32Z</dcterms:modified>
</cp:coreProperties>
</file>