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&#252;ler\Desktop\biritz_250924\Buchhaltung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Tabelle1!$B$1:$B$2</c:f>
              <c:strCache>
                <c:ptCount val="2"/>
                <c:pt idx="0">
                  <c:v>Buchhaltung 2023</c:v>
                </c:pt>
                <c:pt idx="1">
                  <c:v>Einnahmen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Tabelle1!$A$3:$A$15</c:f>
              <c:strCache>
                <c:ptCount val="13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  <c:pt idx="12">
                  <c:v>Summe</c:v>
                </c:pt>
              </c:strCache>
            </c:strRef>
          </c:cat>
          <c:val>
            <c:numRef>
              <c:f>Tabelle1!$B$3:$B$15</c:f>
              <c:numCache>
                <c:formatCode>"€"\ #,##0.00</c:formatCode>
                <c:ptCount val="13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CB-4E4E-89B4-E9B6821C37F5}"/>
            </c:ext>
          </c:extLst>
        </c:ser>
        <c:ser>
          <c:idx val="1"/>
          <c:order val="1"/>
          <c:tx>
            <c:strRef>
              <c:f>Tabelle1!$C$1:$C$2</c:f>
              <c:strCache>
                <c:ptCount val="2"/>
                <c:pt idx="0">
                  <c:v>Buchhaltung 2023</c:v>
                </c:pt>
                <c:pt idx="1">
                  <c:v>Ausgaben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Tabelle1!$A$3:$A$15</c:f>
              <c:strCache>
                <c:ptCount val="13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  <c:pt idx="12">
                  <c:v>Summe</c:v>
                </c:pt>
              </c:strCache>
            </c:strRef>
          </c:cat>
          <c:val>
            <c:numRef>
              <c:f>Tabelle1!$C$3:$C$15</c:f>
              <c:numCache>
                <c:formatCode>"€"\ #,##0.00</c:formatCode>
                <c:ptCount val="13"/>
                <c:pt idx="0">
                  <c:v>27</c:v>
                </c:pt>
                <c:pt idx="1">
                  <c:v>45</c:v>
                </c:pt>
                <c:pt idx="2">
                  <c:v>22</c:v>
                </c:pt>
                <c:pt idx="3">
                  <c:v>54</c:v>
                </c:pt>
                <c:pt idx="4">
                  <c:v>33</c:v>
                </c:pt>
                <c:pt idx="5">
                  <c:v>12</c:v>
                </c:pt>
                <c:pt idx="6">
                  <c:v>32</c:v>
                </c:pt>
                <c:pt idx="7">
                  <c:v>64</c:v>
                </c:pt>
                <c:pt idx="8">
                  <c:v>44</c:v>
                </c:pt>
                <c:pt idx="9">
                  <c:v>23</c:v>
                </c:pt>
                <c:pt idx="10">
                  <c:v>52</c:v>
                </c:pt>
                <c:pt idx="11">
                  <c:v>45</c:v>
                </c:pt>
                <c:pt idx="12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CB-4E4E-89B4-E9B6821C37F5}"/>
            </c:ext>
          </c:extLst>
        </c:ser>
        <c:ser>
          <c:idx val="2"/>
          <c:order val="2"/>
          <c:tx>
            <c:strRef>
              <c:f>Tabelle1!$D$1:$D$2</c:f>
              <c:strCache>
                <c:ptCount val="2"/>
                <c:pt idx="0">
                  <c:v>Buchhaltung 2023</c:v>
                </c:pt>
                <c:pt idx="1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Tabelle1!$A$3:$A$15</c:f>
              <c:strCache>
                <c:ptCount val="13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  <c:pt idx="12">
                  <c:v>Summe</c:v>
                </c:pt>
              </c:strCache>
            </c:strRef>
          </c:cat>
          <c:val>
            <c:numRef>
              <c:f>Tabelle1!$D$3:$D$15</c:f>
              <c:numCache>
                <c:formatCode>"€"\ #,##0.00</c:formatCode>
                <c:ptCount val="13"/>
                <c:pt idx="0">
                  <c:v>23</c:v>
                </c:pt>
                <c:pt idx="1">
                  <c:v>5</c:v>
                </c:pt>
                <c:pt idx="2">
                  <c:v>28</c:v>
                </c:pt>
                <c:pt idx="3">
                  <c:v>-4</c:v>
                </c:pt>
                <c:pt idx="4">
                  <c:v>17</c:v>
                </c:pt>
                <c:pt idx="5">
                  <c:v>38</c:v>
                </c:pt>
                <c:pt idx="6">
                  <c:v>18</c:v>
                </c:pt>
                <c:pt idx="7">
                  <c:v>-14</c:v>
                </c:pt>
                <c:pt idx="8">
                  <c:v>6</c:v>
                </c:pt>
                <c:pt idx="9">
                  <c:v>27</c:v>
                </c:pt>
                <c:pt idx="10">
                  <c:v>-2</c:v>
                </c:pt>
                <c:pt idx="11">
                  <c:v>5</c:v>
                </c:pt>
                <c:pt idx="12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CB-4E4E-89B4-E9B6821C37F5}"/>
            </c:ext>
          </c:extLst>
        </c:ser>
        <c:ser>
          <c:idx val="3"/>
          <c:order val="3"/>
          <c:tx>
            <c:strRef>
              <c:f>Tabelle1!$E$1:$E$2</c:f>
              <c:strCache>
                <c:ptCount val="2"/>
                <c:pt idx="0">
                  <c:v>Buchhaltung 2023</c:v>
                </c:pt>
                <c:pt idx="1">
                  <c:v>Erhöhung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Tabelle1!$A$3:$A$15</c:f>
              <c:strCache>
                <c:ptCount val="13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  <c:pt idx="12">
                  <c:v>Summe</c:v>
                </c:pt>
              </c:strCache>
            </c:strRef>
          </c:cat>
          <c:val>
            <c:numRef>
              <c:f>Tabelle1!$E$3:$E$15</c:f>
              <c:numCache>
                <c:formatCode>General</c:formatCode>
                <c:ptCount val="13"/>
                <c:pt idx="0" formatCode="0.00">
                  <c:v>1.29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CB-4E4E-89B4-E9B6821C37F5}"/>
            </c:ext>
          </c:extLst>
        </c:ser>
        <c:ser>
          <c:idx val="4"/>
          <c:order val="4"/>
          <c:tx>
            <c:strRef>
              <c:f>Tabelle1!$F$1:$F$2</c:f>
              <c:strCache>
                <c:ptCount val="2"/>
                <c:pt idx="0">
                  <c:v>Buchhaltung 2023</c:v>
                </c:pt>
                <c:pt idx="1">
                  <c:v>Bruttogewinn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Tabelle1!$A$3:$A$15</c:f>
              <c:strCache>
                <c:ptCount val="13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  <c:pt idx="12">
                  <c:v>Summe</c:v>
                </c:pt>
              </c:strCache>
            </c:strRef>
          </c:cat>
          <c:val>
            <c:numRef>
              <c:f>Tabelle1!$F$3:$F$15</c:f>
              <c:numCache>
                <c:formatCode>"€"\ #,##0.00</c:formatCode>
                <c:ptCount val="13"/>
                <c:pt idx="0">
                  <c:v>29.67</c:v>
                </c:pt>
                <c:pt idx="1">
                  <c:v>6.45</c:v>
                </c:pt>
                <c:pt idx="2">
                  <c:v>36.120000000000005</c:v>
                </c:pt>
                <c:pt idx="3">
                  <c:v>-5.16</c:v>
                </c:pt>
                <c:pt idx="4">
                  <c:v>21.93</c:v>
                </c:pt>
                <c:pt idx="5">
                  <c:v>49.02</c:v>
                </c:pt>
                <c:pt idx="6">
                  <c:v>23.22</c:v>
                </c:pt>
                <c:pt idx="7">
                  <c:v>-18.060000000000002</c:v>
                </c:pt>
                <c:pt idx="8">
                  <c:v>7.74</c:v>
                </c:pt>
                <c:pt idx="9">
                  <c:v>34.83</c:v>
                </c:pt>
                <c:pt idx="10">
                  <c:v>-2.58</c:v>
                </c:pt>
                <c:pt idx="11">
                  <c:v>6.45</c:v>
                </c:pt>
                <c:pt idx="12">
                  <c:v>189.63000000000002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CB-4E4E-89B4-E9B6821C3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085464"/>
        <c:axId val="453089072"/>
      </c:barChart>
      <c:catAx>
        <c:axId val="45308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3089072"/>
        <c:crosses val="autoZero"/>
        <c:auto val="1"/>
        <c:lblAlgn val="ctr"/>
        <c:lblOffset val="100"/>
        <c:noMultiLvlLbl val="0"/>
      </c:catAx>
      <c:valAx>
        <c:axId val="45308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3085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3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357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95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26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05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503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372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791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1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952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8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283E22-8ED3-494D-B277-00F5CF0BE9F4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2EEB35-CE64-45A1-AE7D-47A4FD7E0BCE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3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9CF17-0F62-4DAA-B737-3CE735423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5C904E-F222-4F9C-8074-4DF76BCA23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426771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744E7-6F93-4A88-B6F1-F14EE0E9D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28A8290A-CACA-4D2B-A545-BBEBCAD59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12905"/>
              </p:ext>
            </p:extLst>
          </p:nvPr>
        </p:nvGraphicFramePr>
        <p:xfrm>
          <a:off x="704675" y="1895475"/>
          <a:ext cx="10737906" cy="4161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001">
                  <a:extLst>
                    <a:ext uri="{9D8B030D-6E8A-4147-A177-3AD203B41FA5}">
                      <a16:colId xmlns:a16="http://schemas.microsoft.com/office/drawing/2014/main" val="3638925778"/>
                    </a:ext>
                  </a:extLst>
                </a:gridCol>
                <a:gridCol w="1746001">
                  <a:extLst>
                    <a:ext uri="{9D8B030D-6E8A-4147-A177-3AD203B41FA5}">
                      <a16:colId xmlns:a16="http://schemas.microsoft.com/office/drawing/2014/main" val="3883055921"/>
                    </a:ext>
                  </a:extLst>
                </a:gridCol>
                <a:gridCol w="1746001">
                  <a:extLst>
                    <a:ext uri="{9D8B030D-6E8A-4147-A177-3AD203B41FA5}">
                      <a16:colId xmlns:a16="http://schemas.microsoft.com/office/drawing/2014/main" val="834276656"/>
                    </a:ext>
                  </a:extLst>
                </a:gridCol>
                <a:gridCol w="1746001">
                  <a:extLst>
                    <a:ext uri="{9D8B030D-6E8A-4147-A177-3AD203B41FA5}">
                      <a16:colId xmlns:a16="http://schemas.microsoft.com/office/drawing/2014/main" val="460134219"/>
                    </a:ext>
                  </a:extLst>
                </a:gridCol>
                <a:gridCol w="1746001">
                  <a:extLst>
                    <a:ext uri="{9D8B030D-6E8A-4147-A177-3AD203B41FA5}">
                      <a16:colId xmlns:a16="http://schemas.microsoft.com/office/drawing/2014/main" val="3585569902"/>
                    </a:ext>
                  </a:extLst>
                </a:gridCol>
                <a:gridCol w="2007901">
                  <a:extLst>
                    <a:ext uri="{9D8B030D-6E8A-4147-A177-3AD203B41FA5}">
                      <a16:colId xmlns:a16="http://schemas.microsoft.com/office/drawing/2014/main" val="602169340"/>
                    </a:ext>
                  </a:extLst>
                </a:gridCol>
              </a:tblGrid>
              <a:tr h="5427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u="none" strike="noStrike">
                          <a:effectLst/>
                        </a:rPr>
                        <a:t>Buchhaltung 2023</a:t>
                      </a:r>
                      <a:endParaRPr lang="de-A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355515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9534093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Jan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€ 29,67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5575326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€ 6,45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2410258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€ 36,12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560085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Apr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-€ 5,16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4340659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Mai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€ 21,93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6575866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€ 49,02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8840727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Jul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€ 23,22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5031224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-€ 18,06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2929464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Sep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€ 7,74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87318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Okt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€ 34,83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2435892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Nov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-€ 2,58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883846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Dez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€ 6,45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38437"/>
                  </a:ext>
                </a:extLst>
              </a:tr>
              <a:tr h="258471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€ 600,00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€ 453,00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€ 147,00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€ 189,63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696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25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E6AA7-E85A-408C-93DB-471E6CCD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93B86986-6E89-46D0-8B92-D773F38FDF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644032"/>
              </p:ext>
            </p:extLst>
          </p:nvPr>
        </p:nvGraphicFramePr>
        <p:xfrm>
          <a:off x="595619" y="2012155"/>
          <a:ext cx="10914076" cy="4321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295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74E19-6506-4285-8008-B24E3F41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Verbinden und Zentrieren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B76819E-FE76-43D8-94B7-5D915B29B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505" y="941523"/>
            <a:ext cx="682325" cy="60205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4158E31-8A4F-42B7-A062-2D87A1FAE7A1}"/>
              </a:ext>
            </a:extLst>
          </p:cNvPr>
          <p:cNvSpPr txBox="1"/>
          <p:nvPr/>
        </p:nvSpPr>
        <p:spPr>
          <a:xfrm>
            <a:off x="7023092" y="2856234"/>
            <a:ext cx="32045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>
                <a:highlight>
                  <a:srgbClr val="00FFFF"/>
                </a:highlight>
              </a:rPr>
              <a:t>Man markiert mit dem dicken weißen Kreuz den gewünschten Zellenbereich und klickt dann auf dieses Icon.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AC9938C-D0BB-4987-B068-9101193F6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96" y="3231052"/>
            <a:ext cx="3443574" cy="445639"/>
          </a:xfrm>
          <a:prstGeom prst="rect">
            <a:avLst/>
          </a:prstGeom>
        </p:spPr>
      </p:pic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20921D62-D011-41FD-A762-4E5396518E29}"/>
              </a:ext>
            </a:extLst>
          </p:cNvPr>
          <p:cNvCxnSpPr>
            <a:cxnSpLocks/>
          </p:cNvCxnSpPr>
          <p:nvPr/>
        </p:nvCxnSpPr>
        <p:spPr>
          <a:xfrm>
            <a:off x="4306349" y="3347207"/>
            <a:ext cx="2466364" cy="49538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28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78729-DCE1-45B3-A052-C7285F4B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Rahmenlinien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84E4192-0B88-4416-BFF6-0A33ADBD8734}"/>
              </a:ext>
            </a:extLst>
          </p:cNvPr>
          <p:cNvSpPr txBox="1"/>
          <p:nvPr/>
        </p:nvSpPr>
        <p:spPr>
          <a:xfrm>
            <a:off x="7023092" y="2856234"/>
            <a:ext cx="32045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>
                <a:highlight>
                  <a:srgbClr val="00FFFF"/>
                </a:highlight>
              </a:rPr>
              <a:t>Man markiert mit dem dicken weißen Kreuz den gewünschten Zellenbereich und klickt dann auf dieses Icon um dunklere Zellenlinien zu haben.</a:t>
            </a:r>
          </a:p>
        </p:txBody>
      </p:sp>
      <p:cxnSp>
        <p:nvCxnSpPr>
          <p:cNvPr id="5" name="Verbinder: gewinkelt 4">
            <a:extLst>
              <a:ext uri="{FF2B5EF4-FFF2-40B4-BE49-F238E27FC236}">
                <a16:creationId xmlns:a16="http://schemas.microsoft.com/office/drawing/2014/main" id="{7F91DF84-74A6-4676-A31B-5BEC0AF22D68}"/>
              </a:ext>
            </a:extLst>
          </p:cNvPr>
          <p:cNvCxnSpPr>
            <a:cxnSpLocks/>
          </p:cNvCxnSpPr>
          <p:nvPr/>
        </p:nvCxnSpPr>
        <p:spPr>
          <a:xfrm>
            <a:off x="4306349" y="3347207"/>
            <a:ext cx="2466364" cy="49538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C278C18-345C-40B1-89BD-CC5D04A43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80" y="5212292"/>
            <a:ext cx="2384719" cy="103159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7622B03-7CD9-4B11-A02F-956BB2963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683" y="5100723"/>
            <a:ext cx="2086266" cy="114316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65D21FC-E757-4943-B48F-95E7F75101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7334" y="3153034"/>
            <a:ext cx="2757244" cy="38834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E4C59BC-9C7A-4919-B3C7-F89840D633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7955" y="985706"/>
            <a:ext cx="599225" cy="422983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5C7DE09-E9F8-43C7-A93B-4F0AED09AA34}"/>
              </a:ext>
            </a:extLst>
          </p:cNvPr>
          <p:cNvSpPr txBox="1"/>
          <p:nvPr/>
        </p:nvSpPr>
        <p:spPr>
          <a:xfrm>
            <a:off x="1828800" y="4610560"/>
            <a:ext cx="84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Vorher: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09383E3-6AC4-475C-A44B-0D232FBF3650}"/>
              </a:ext>
            </a:extLst>
          </p:cNvPr>
          <p:cNvSpPr txBox="1"/>
          <p:nvPr/>
        </p:nvSpPr>
        <p:spPr>
          <a:xfrm>
            <a:off x="6282815" y="4610560"/>
            <a:ext cx="1008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Nachher:</a:t>
            </a:r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2B6BD22B-F108-4D04-9A74-256C28530D17}"/>
              </a:ext>
            </a:extLst>
          </p:cNvPr>
          <p:cNvSpPr/>
          <p:nvPr/>
        </p:nvSpPr>
        <p:spPr>
          <a:xfrm>
            <a:off x="4446165" y="5672303"/>
            <a:ext cx="1392573" cy="1999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2914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198</Words>
  <Application>Microsoft Office PowerPoint</Application>
  <PresentationFormat>Breitbild</PresentationFormat>
  <Paragraphs>96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Tw Cen MT Condensed</vt:lpstr>
      <vt:lpstr>Wingdings 3</vt:lpstr>
      <vt:lpstr>Integral</vt:lpstr>
      <vt:lpstr>Buchhaltung 2023</vt:lpstr>
      <vt:lpstr>Tabelle</vt:lpstr>
      <vt:lpstr>Diagramm</vt:lpstr>
      <vt:lpstr>Verbinden und Zentrieren</vt:lpstr>
      <vt:lpstr>Rahmenlinien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2023</dc:title>
  <dc:creator>SchülerInnen - Allgemein</dc:creator>
  <cp:lastModifiedBy>June Star BIRITZ</cp:lastModifiedBy>
  <cp:revision>5</cp:revision>
  <dcterms:created xsi:type="dcterms:W3CDTF">2024-09-25T06:47:45Z</dcterms:created>
  <dcterms:modified xsi:type="dcterms:W3CDTF">2024-09-25T07:39:54Z</dcterms:modified>
</cp:coreProperties>
</file>