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Teachers\netsno\Desktop\netsch_250924\netsch_buchaltung_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/>
              <a:t>Buchhaltung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Einnahmen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(Tabelle1!$A$3,Tabelle1!$A$4,Tabelle1!$A$5,Tabelle1!$A$6,Tabelle1!$A$7,Tabelle1!$A$8,Tabelle1!$A$9,Tabelle1!$A$10,Tabelle1!$A$11,Tabelle1!$A$12,Tabelle1!$A$13,Tabelle1!$A$14)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(Tabelle1!$B$3,Tabelle1!$B$4,Tabelle1!$B$5,Tabelle1!$B$6,Tabelle1!$B$7,Tabelle1!$B$8,Tabelle1!$B$9,Tabelle1!$B$10,Tabelle1!$B$11,Tabelle1!$B$12,Tabelle1!$B$13,Tabelle1!$B$14)</c:f>
              <c:numCache>
                <c:formatCode>"€"\ #\ ##0.00</c:formatCode>
                <c:ptCount val="12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51-4735-9E2B-C29D67E80BF9}"/>
            </c:ext>
          </c:extLst>
        </c:ser>
        <c:ser>
          <c:idx val="1"/>
          <c:order val="1"/>
          <c:tx>
            <c:strRef>
              <c:f>Tabelle1!$C$2</c:f>
              <c:strCache>
                <c:ptCount val="1"/>
                <c:pt idx="0">
                  <c:v>Ausgaben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(Tabelle1!$A$3,Tabelle1!$A$4,Tabelle1!$A$5,Tabelle1!$A$6,Tabelle1!$A$7,Tabelle1!$A$8,Tabelle1!$A$9,Tabelle1!$A$10,Tabelle1!$A$11,Tabelle1!$A$12,Tabelle1!$A$13,Tabelle1!$A$14)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(Tabelle1!$C$3,Tabelle1!$C$4,Tabelle1!$C$5,Tabelle1!$C$6,Tabelle1!$C$7,Tabelle1!$C$8,Tabelle1!$C$9,Tabelle1!$C$10,Tabelle1!$C$11,Tabelle1!$C$12,Tabelle1!$C$13,Tabelle1!$C$14)</c:f>
              <c:numCache>
                <c:formatCode>"€"\ #\ ##0.00</c:formatCode>
                <c:ptCount val="12"/>
                <c:pt idx="0">
                  <c:v>23</c:v>
                </c:pt>
                <c:pt idx="1">
                  <c:v>46</c:v>
                </c:pt>
                <c:pt idx="2">
                  <c:v>67</c:v>
                </c:pt>
                <c:pt idx="3">
                  <c:v>76</c:v>
                </c:pt>
                <c:pt idx="4">
                  <c:v>47</c:v>
                </c:pt>
                <c:pt idx="5">
                  <c:v>23</c:v>
                </c:pt>
                <c:pt idx="6">
                  <c:v>45</c:v>
                </c:pt>
                <c:pt idx="7">
                  <c:v>54</c:v>
                </c:pt>
                <c:pt idx="8">
                  <c:v>34</c:v>
                </c:pt>
                <c:pt idx="9">
                  <c:v>29</c:v>
                </c:pt>
                <c:pt idx="10">
                  <c:v>38</c:v>
                </c:pt>
                <c:pt idx="1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51-4735-9E2B-C29D67E80BF9}"/>
            </c:ext>
          </c:extLst>
        </c:ser>
        <c:ser>
          <c:idx val="2"/>
          <c:order val="2"/>
          <c:tx>
            <c:strRef>
              <c:f>Tabelle1!$D$2</c:f>
              <c:strCache>
                <c:ptCount val="1"/>
                <c:pt idx="0">
                  <c:v>Gewinn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(Tabelle1!$A$3,Tabelle1!$A$4,Tabelle1!$A$5,Tabelle1!$A$6,Tabelle1!$A$7,Tabelle1!$A$8,Tabelle1!$A$9,Tabelle1!$A$10,Tabelle1!$A$11,Tabelle1!$A$12,Tabelle1!$A$13,Tabelle1!$A$14)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(Tabelle1!$D$3,Tabelle1!$D$4,Tabelle1!$D$5,Tabelle1!$D$6,Tabelle1!$D$7,Tabelle1!$D$8,Tabelle1!$D$9,Tabelle1!$D$10,Tabelle1!$D$11,Tabelle1!$D$12,Tabelle1!$D$13,Tabelle1!$D$14)</c:f>
              <c:numCache>
                <c:formatCode>"€"\ #\ ##0.00</c:formatCode>
                <c:ptCount val="12"/>
                <c:pt idx="0">
                  <c:v>27</c:v>
                </c:pt>
                <c:pt idx="1">
                  <c:v>4</c:v>
                </c:pt>
                <c:pt idx="2">
                  <c:v>-17</c:v>
                </c:pt>
                <c:pt idx="3">
                  <c:v>-26</c:v>
                </c:pt>
                <c:pt idx="4">
                  <c:v>3</c:v>
                </c:pt>
                <c:pt idx="5">
                  <c:v>27</c:v>
                </c:pt>
                <c:pt idx="6">
                  <c:v>5</c:v>
                </c:pt>
                <c:pt idx="7">
                  <c:v>-4</c:v>
                </c:pt>
                <c:pt idx="8">
                  <c:v>16</c:v>
                </c:pt>
                <c:pt idx="9">
                  <c:v>21</c:v>
                </c:pt>
                <c:pt idx="10">
                  <c:v>12</c:v>
                </c:pt>
                <c:pt idx="1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51-4735-9E2B-C29D67E80BF9}"/>
            </c:ext>
          </c:extLst>
        </c:ser>
        <c:ser>
          <c:idx val="3"/>
          <c:order val="3"/>
          <c:tx>
            <c:strRef>
              <c:f>Tabelle1!$F$2</c:f>
              <c:strCache>
                <c:ptCount val="1"/>
                <c:pt idx="0">
                  <c:v>Bruttogewinn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(Tabelle1!$A$3,Tabelle1!$A$4,Tabelle1!$A$5,Tabelle1!$A$6,Tabelle1!$A$7,Tabelle1!$A$8,Tabelle1!$A$9,Tabelle1!$A$10,Tabelle1!$A$11,Tabelle1!$A$12,Tabelle1!$A$13,Tabelle1!$A$14)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Mär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(Tabelle1!$F$3,Tabelle1!$F$4,Tabelle1!$F$5,Tabelle1!$F$6,Tabelle1!$F$7,Tabelle1!$F$8,Tabelle1!$F$9,Tabelle1!$F$10,Tabelle1!$F$11,Tabelle1!$F$12,Tabelle1!$F$13,Tabelle1!$F$14)</c:f>
              <c:numCache>
                <c:formatCode>"€"\ #\ ##0.00</c:formatCode>
                <c:ptCount val="12"/>
                <c:pt idx="0">
                  <c:v>30.240000000000002</c:v>
                </c:pt>
                <c:pt idx="1">
                  <c:v>4.4800000000000004</c:v>
                </c:pt>
                <c:pt idx="2">
                  <c:v>-19.040000000000003</c:v>
                </c:pt>
                <c:pt idx="3">
                  <c:v>-29.120000000000005</c:v>
                </c:pt>
                <c:pt idx="4">
                  <c:v>3.3600000000000003</c:v>
                </c:pt>
                <c:pt idx="5">
                  <c:v>30.240000000000002</c:v>
                </c:pt>
                <c:pt idx="6">
                  <c:v>5.6000000000000005</c:v>
                </c:pt>
                <c:pt idx="7">
                  <c:v>-4.4800000000000004</c:v>
                </c:pt>
                <c:pt idx="8">
                  <c:v>17.920000000000002</c:v>
                </c:pt>
                <c:pt idx="9">
                  <c:v>23.520000000000003</c:v>
                </c:pt>
                <c:pt idx="10">
                  <c:v>13.440000000000001</c:v>
                </c:pt>
                <c:pt idx="11">
                  <c:v>24.64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51-4735-9E2B-C29D67E80B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3506704"/>
        <c:axId val="423504080"/>
      </c:barChart>
      <c:catAx>
        <c:axId val="42350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23504080"/>
        <c:crosses val="autoZero"/>
        <c:auto val="1"/>
        <c:lblAlgn val="ctr"/>
        <c:lblOffset val="100"/>
        <c:noMultiLvlLbl val="0"/>
      </c:catAx>
      <c:valAx>
        <c:axId val="42350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€&quot;\ #\ 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23506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230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516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786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06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3554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5726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0225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8076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458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0421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425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838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78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170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025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506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17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9DE56BB-EBA4-40CC-A73B-0E79F9C3931E}" type="datetimeFigureOut">
              <a:rPr lang="de-AT" smtClean="0"/>
              <a:t>25.09.2024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4C511-3726-4A91-B65A-4DB5AE128F0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74876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94AAD-B1BE-4AB0-873F-7C7F980E74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2023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C111CA2-0F15-45BF-9D44-2E9F828E84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Norbert</a:t>
            </a:r>
          </a:p>
        </p:txBody>
      </p:sp>
    </p:spTree>
    <p:extLst>
      <p:ext uri="{BB962C8B-B14F-4D97-AF65-F5344CB8AC3E}">
        <p14:creationId xmlns:p14="http://schemas.microsoft.com/office/powerpoint/2010/main" val="1834555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842AB9-127A-4FE4-974B-AE35F47F8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3CCDDA7F-C38C-4528-B450-F16272A92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932047"/>
              </p:ext>
            </p:extLst>
          </p:nvPr>
        </p:nvGraphicFramePr>
        <p:xfrm>
          <a:off x="781878" y="1819275"/>
          <a:ext cx="9700592" cy="4144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7332">
                  <a:extLst>
                    <a:ext uri="{9D8B030D-6E8A-4147-A177-3AD203B41FA5}">
                      <a16:colId xmlns:a16="http://schemas.microsoft.com/office/drawing/2014/main" val="4152291676"/>
                    </a:ext>
                  </a:extLst>
                </a:gridCol>
                <a:gridCol w="1577332">
                  <a:extLst>
                    <a:ext uri="{9D8B030D-6E8A-4147-A177-3AD203B41FA5}">
                      <a16:colId xmlns:a16="http://schemas.microsoft.com/office/drawing/2014/main" val="3411768808"/>
                    </a:ext>
                  </a:extLst>
                </a:gridCol>
                <a:gridCol w="1577332">
                  <a:extLst>
                    <a:ext uri="{9D8B030D-6E8A-4147-A177-3AD203B41FA5}">
                      <a16:colId xmlns:a16="http://schemas.microsoft.com/office/drawing/2014/main" val="343515192"/>
                    </a:ext>
                  </a:extLst>
                </a:gridCol>
                <a:gridCol w="1577332">
                  <a:extLst>
                    <a:ext uri="{9D8B030D-6E8A-4147-A177-3AD203B41FA5}">
                      <a16:colId xmlns:a16="http://schemas.microsoft.com/office/drawing/2014/main" val="2286499392"/>
                    </a:ext>
                  </a:extLst>
                </a:gridCol>
                <a:gridCol w="1577332">
                  <a:extLst>
                    <a:ext uri="{9D8B030D-6E8A-4147-A177-3AD203B41FA5}">
                      <a16:colId xmlns:a16="http://schemas.microsoft.com/office/drawing/2014/main" val="756807864"/>
                    </a:ext>
                  </a:extLst>
                </a:gridCol>
                <a:gridCol w="1813932">
                  <a:extLst>
                    <a:ext uri="{9D8B030D-6E8A-4147-A177-3AD203B41FA5}">
                      <a16:colId xmlns:a16="http://schemas.microsoft.com/office/drawing/2014/main" val="209568786"/>
                    </a:ext>
                  </a:extLst>
                </a:gridCol>
              </a:tblGrid>
              <a:tr h="51465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2400" u="none" strike="noStrike">
                          <a:effectLst/>
                        </a:rPr>
                        <a:t>Buchhaltung 2023</a:t>
                      </a:r>
                      <a:endParaRPr lang="de-A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940310"/>
                  </a:ext>
                </a:extLst>
              </a:tr>
              <a:tr h="44358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Zeit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Einnahmen </a:t>
                      </a:r>
                      <a:endParaRPr lang="de-A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Ausgaben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Erhöhung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Bruttogewinn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2501593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Jan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€ 50,00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€ 23,00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€ 27,00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1,12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€ 30,24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4981488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Feb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€ 46,00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€ 4,48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9521372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Mär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€ 67,00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-€ 17,00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-€ 19,04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4680751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Apr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€ 76,00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-€ 26,00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-€ 29,12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8306078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Mai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€ 47,00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€ 3,36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6452011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Jun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€ 23,00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€ 27,00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€ 30,24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5577333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Jul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€ 45,00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€ 5,60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9778065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Aug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-€ 4,48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9640136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Sep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€ 34,00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€ 16,00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€ 17,92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7235665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Okt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€ 29,00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€ 21,00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€ 23,52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0762198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Nov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€ 38,00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€ 13,44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6015277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Dez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€ 28,00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€ 22,00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€ 24,64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759114"/>
                  </a:ext>
                </a:extLst>
              </a:tr>
              <a:tr h="24507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Summe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€ 600,00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€ 510,00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€ 90,00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€ 100,80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9328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26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A4F5A9-5B73-435D-A2DA-39DEAE731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4AD1FF01-7DF1-46C6-9BBD-831E947D9E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420424"/>
              </p:ext>
            </p:extLst>
          </p:nvPr>
        </p:nvGraphicFramePr>
        <p:xfrm>
          <a:off x="646111" y="2057399"/>
          <a:ext cx="10432705" cy="4131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319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2899B-1FCF-4DD7-BAA1-F1E225758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Verbinden und zentrieren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C3F038D-44F2-451E-82BF-2B3812881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914" y="2097133"/>
            <a:ext cx="1045810" cy="858101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8AB2A9C-7449-4D9F-ABC7-437AE75A1E6B}"/>
              </a:ext>
            </a:extLst>
          </p:cNvPr>
          <p:cNvSpPr txBox="1"/>
          <p:nvPr/>
        </p:nvSpPr>
        <p:spPr>
          <a:xfrm>
            <a:off x="4373217" y="2097133"/>
            <a:ext cx="4545496" cy="224676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de-AT" sz="2800" b="1" dirty="0"/>
              <a:t>Man markiert mit dem dicken weißen Kreuz den gewünschten Zellenbereich und klickt dann auf dieses Icon.</a:t>
            </a:r>
          </a:p>
        </p:txBody>
      </p:sp>
      <p:cxnSp>
        <p:nvCxnSpPr>
          <p:cNvPr id="7" name="Verbinder: gewinkelt 6">
            <a:extLst>
              <a:ext uri="{FF2B5EF4-FFF2-40B4-BE49-F238E27FC236}">
                <a16:creationId xmlns:a16="http://schemas.microsoft.com/office/drawing/2014/main" id="{FE5EFA64-48D6-40E5-972C-09DCFAE12AF2}"/>
              </a:ext>
            </a:extLst>
          </p:cNvPr>
          <p:cNvCxnSpPr>
            <a:cxnSpLocks/>
          </p:cNvCxnSpPr>
          <p:nvPr/>
        </p:nvCxnSpPr>
        <p:spPr>
          <a:xfrm rot="10800000">
            <a:off x="2053883" y="2526184"/>
            <a:ext cx="2319334" cy="1581585"/>
          </a:xfrm>
          <a:prstGeom prst="bentConnector3">
            <a:avLst/>
          </a:prstGeom>
          <a:ln w="76200">
            <a:solidFill>
              <a:schemeClr val="accent1">
                <a:alpha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722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6D607-FC26-46E7-9996-A6E2D618E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Monate </a:t>
            </a:r>
            <a:r>
              <a:rPr lang="de-AT"/>
              <a:t>automatisch einfügen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93AB73E-5033-463A-83E2-3F1E83FDC3D2}"/>
              </a:ext>
            </a:extLst>
          </p:cNvPr>
          <p:cNvSpPr txBox="1"/>
          <p:nvPr/>
        </p:nvSpPr>
        <p:spPr>
          <a:xfrm>
            <a:off x="5991002" y="2757984"/>
            <a:ext cx="4545496" cy="224676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de-AT" sz="2800" b="1" dirty="0"/>
              <a:t>Man markiert mit dem dicken weißen Kreuz den gewünschten Zellenbereich und klickt dann auf dieses Icon.</a:t>
            </a:r>
          </a:p>
        </p:txBody>
      </p:sp>
      <p:cxnSp>
        <p:nvCxnSpPr>
          <p:cNvPr id="4" name="Verbinder: gewinkelt 3">
            <a:extLst>
              <a:ext uri="{FF2B5EF4-FFF2-40B4-BE49-F238E27FC236}">
                <a16:creationId xmlns:a16="http://schemas.microsoft.com/office/drawing/2014/main" id="{E5BE5D85-D467-4780-AE1B-4FC679A480AA}"/>
              </a:ext>
            </a:extLst>
          </p:cNvPr>
          <p:cNvCxnSpPr>
            <a:cxnSpLocks/>
          </p:cNvCxnSpPr>
          <p:nvPr/>
        </p:nvCxnSpPr>
        <p:spPr>
          <a:xfrm rot="10800000">
            <a:off x="3671668" y="3187035"/>
            <a:ext cx="2319334" cy="1581585"/>
          </a:xfrm>
          <a:prstGeom prst="bentConnector3">
            <a:avLst/>
          </a:prstGeom>
          <a:ln w="76200">
            <a:solidFill>
              <a:schemeClr val="accent1">
                <a:alpha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548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191</Words>
  <Application>Microsoft Office PowerPoint</Application>
  <PresentationFormat>Breitbild</PresentationFormat>
  <Paragraphs>94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</vt:lpstr>
      <vt:lpstr>Buchhaltung 2023</vt:lpstr>
      <vt:lpstr>Tabelle</vt:lpstr>
      <vt:lpstr>Diagramm</vt:lpstr>
      <vt:lpstr>Verbinden und zentrieren</vt:lpstr>
      <vt:lpstr>Monate automatisch einfügen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2023</dc:title>
  <dc:creator>Norbert Netsch</dc:creator>
  <cp:lastModifiedBy>Norbert Netsch</cp:lastModifiedBy>
  <cp:revision>3</cp:revision>
  <dcterms:created xsi:type="dcterms:W3CDTF">2024-09-25T06:47:41Z</dcterms:created>
  <dcterms:modified xsi:type="dcterms:W3CDTF">2024-09-25T07:15:58Z</dcterms:modified>
</cp:coreProperties>
</file>